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6" r:id="rId3"/>
    <p:sldId id="294" r:id="rId4"/>
    <p:sldId id="282" r:id="rId5"/>
    <p:sldId id="286" r:id="rId6"/>
    <p:sldId id="295" r:id="rId7"/>
    <p:sldId id="297" r:id="rId8"/>
    <p:sldId id="298" r:id="rId9"/>
    <p:sldId id="291" r:id="rId10"/>
    <p:sldId id="27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7" autoAdjust="0"/>
    <p:restoredTop sz="94660"/>
  </p:normalViewPr>
  <p:slideViewPr>
    <p:cSldViewPr snapToGrid="0">
      <p:cViewPr varScale="1">
        <p:scale>
          <a:sx n="64" d="100"/>
          <a:sy n="64" d="100"/>
        </p:scale>
        <p:origin x="86" y="8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8EA67-B89E-4E92-AC88-512152418EA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BE21AA-AE57-4C68-8701-BC05123A09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D95F77-3280-4558-AC1F-8FC7CC7ECADC}"/>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D25FBB12-02CB-4602-BA91-418F58975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3BE536-576A-4DFF-8926-DEAB2C173C20}"/>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4229047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9B76A-E8E0-4215-A04E-FBFF2C6878D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095408-EB4A-415D-9AB9-1A63D6F1ED8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37FF27-BD25-4B0E-9F21-7CC58286B53E}"/>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EDDF97DC-9C2D-455B-AA98-3A856E0777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11632C-6B15-4FCE-AF85-77A100A01881}"/>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404454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91DD018-BC24-41BE-87F5-406042896F8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558983-56A8-4034-9A5F-CD1FDC203E8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150E0C-23A1-4BD6-B716-57E895EDB0DD}"/>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57754136-0392-475F-BC7E-83FC8F3D1D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01E581-1BA7-4BED-9583-2DE42CEFF485}"/>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99045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CC00-E1C1-4AC6-ADD8-FCECE54695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D81CF3E-1AC5-41E6-BCC1-1A0126ED53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02D9CC-B88A-482C-8458-734AB5DEFDF8}"/>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CA380476-1EBE-4D28-9FC4-F8F92B8E77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E42E64-C1F6-453E-B90D-41838FCD1FDF}"/>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78477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B5828-18AA-401C-BE21-CC306E8508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3629446-3A6B-4A79-AB83-EDC44FAC0B5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9D2A44-C437-4037-BD92-7A494FF9082F}"/>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FA86B71B-F1A2-47B0-9F1F-9146AE783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2C4125-130C-4A90-8466-AF9CA1A70732}"/>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600272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1E30C-59F4-4307-88D9-ECCD34A7F1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725B47-8ABE-4B3D-9903-E6C6752B139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C18F147-47AC-423F-B007-D6C0DAF3883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37E33F-3705-4541-9F1A-4D9BBDD6A451}"/>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FFE27616-BBD7-44B6-830B-2981151216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0B36D3C-1AC8-49B1-B89A-A3F0A9FA175C}"/>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88066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60CA3-CC2E-49A8-9445-4B90FBFC9E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51D047-3F65-4421-943A-AAFF5C926B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217AEAB-1F95-4113-AC54-1D172E5203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C272B9-0DAD-4ED8-B874-C3C662DF0B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53473F6-8CAC-4E2D-8190-2B6F6423C8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91F152-B4BE-4FB8-939C-6154CF109626}"/>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8" name="Footer Placeholder 7">
            <a:extLst>
              <a:ext uri="{FF2B5EF4-FFF2-40B4-BE49-F238E27FC236}">
                <a16:creationId xmlns:a16="http://schemas.microsoft.com/office/drawing/2014/main" id="{6A41230D-BA4C-457C-BBF5-3B85A58621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A258432-E100-4428-BF12-68B7B38979DC}"/>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12507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1DFCD-C0B5-4848-A92E-CBC19E4AD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79B38C-A47E-4B6C-A960-D22EF2A55B57}"/>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4" name="Footer Placeholder 3">
            <a:extLst>
              <a:ext uri="{FF2B5EF4-FFF2-40B4-BE49-F238E27FC236}">
                <a16:creationId xmlns:a16="http://schemas.microsoft.com/office/drawing/2014/main" id="{8437D9AA-2396-4260-84FA-A410585B532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5E2795-5E84-4BC5-8B9B-998518134746}"/>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952364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B8074E-5F11-4F23-B5C1-4AB35FAB00C3}"/>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3" name="Footer Placeholder 2">
            <a:extLst>
              <a:ext uri="{FF2B5EF4-FFF2-40B4-BE49-F238E27FC236}">
                <a16:creationId xmlns:a16="http://schemas.microsoft.com/office/drawing/2014/main" id="{306512CA-05CF-4EB3-AAEA-988BF707F4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71BD7A5-6E91-4379-A3CC-2AAECE3B9FDB}"/>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16277060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25C5D7-2AC6-4624-8091-6C3D5D2507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C1B49-97D0-4DCF-B890-4A27451897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89C7CC-7A38-44E8-8899-2DC98E98A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8D65147-8209-4D50-8483-E0F3B640310B}"/>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85EB27C7-67DC-4FB0-A260-F5E536E6AE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61180-7797-41CC-AFEB-6142261CA71A}"/>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2146452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F772C-E486-4BE0-8030-38C64AD143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0B64C5-9570-4424-A99A-A970C7DAB9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BC3B6E-1F91-4211-8AD3-3482D22487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E7C4B5-D140-4B75-B69B-A77F4A1CD75B}"/>
              </a:ext>
            </a:extLst>
          </p:cNvPr>
          <p:cNvSpPr>
            <a:spLocks noGrp="1"/>
          </p:cNvSpPr>
          <p:nvPr>
            <p:ph type="dt" sz="half" idx="10"/>
          </p:nvPr>
        </p:nvSpPr>
        <p:spPr/>
        <p:txBody>
          <a:bodyPr/>
          <a:lstStyle/>
          <a:p>
            <a:fld id="{DED4601D-2BCE-4678-BE90-6C7E1E0C3800}" type="datetimeFigureOut">
              <a:rPr lang="en-US" smtClean="0"/>
              <a:t>2/1/2019</a:t>
            </a:fld>
            <a:endParaRPr lang="en-US"/>
          </a:p>
        </p:txBody>
      </p:sp>
      <p:sp>
        <p:nvSpPr>
          <p:cNvPr id="6" name="Footer Placeholder 5">
            <a:extLst>
              <a:ext uri="{FF2B5EF4-FFF2-40B4-BE49-F238E27FC236}">
                <a16:creationId xmlns:a16="http://schemas.microsoft.com/office/drawing/2014/main" id="{3B922F70-AAD0-4D67-A25E-9BAFC7655F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E8A8D-F5F4-4215-B7A9-05DC84EB78C5}"/>
              </a:ext>
            </a:extLst>
          </p:cNvPr>
          <p:cNvSpPr>
            <a:spLocks noGrp="1"/>
          </p:cNvSpPr>
          <p:nvPr>
            <p:ph type="sldNum" sz="quarter" idx="12"/>
          </p:nvPr>
        </p:nvSpPr>
        <p:spPr/>
        <p:txBody>
          <a:bodyPr/>
          <a:lstStyle/>
          <a:p>
            <a:fld id="{577A66EE-84F3-4EB4-AC96-F543EFF0F7C3}" type="slidenum">
              <a:rPr lang="en-US" smtClean="0"/>
              <a:t>‹#›</a:t>
            </a:fld>
            <a:endParaRPr lang="en-US"/>
          </a:p>
        </p:txBody>
      </p:sp>
    </p:spTree>
    <p:extLst>
      <p:ext uri="{BB962C8B-B14F-4D97-AF65-F5344CB8AC3E}">
        <p14:creationId xmlns:p14="http://schemas.microsoft.com/office/powerpoint/2010/main" val="33142581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E5F442-77BD-48E2-B368-8F6C79D857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F9F0E3-BCE4-4E58-8FBE-06B7CA8148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0C9262-C57B-4471-B007-86F91E68B8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D4601D-2BCE-4678-BE90-6C7E1E0C3800}" type="datetimeFigureOut">
              <a:rPr lang="en-US" smtClean="0"/>
              <a:t>2/1/2019</a:t>
            </a:fld>
            <a:endParaRPr lang="en-US"/>
          </a:p>
        </p:txBody>
      </p:sp>
      <p:sp>
        <p:nvSpPr>
          <p:cNvPr id="5" name="Footer Placeholder 4">
            <a:extLst>
              <a:ext uri="{FF2B5EF4-FFF2-40B4-BE49-F238E27FC236}">
                <a16:creationId xmlns:a16="http://schemas.microsoft.com/office/drawing/2014/main" id="{B96365C1-E032-48D8-B948-89E1CA781F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5FEB508-03D5-4B13-8CA1-BE82D1167D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7A66EE-84F3-4EB4-AC96-F543EFF0F7C3}" type="slidenum">
              <a:rPr lang="en-US" smtClean="0"/>
              <a:t>‹#›</a:t>
            </a:fld>
            <a:endParaRPr lang="en-US"/>
          </a:p>
        </p:txBody>
      </p:sp>
    </p:spTree>
    <p:extLst>
      <p:ext uri="{BB962C8B-B14F-4D97-AF65-F5344CB8AC3E}">
        <p14:creationId xmlns:p14="http://schemas.microsoft.com/office/powerpoint/2010/main" val="39917853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A9664-9B6F-4207-B445-853D23E5CD1F}"/>
              </a:ext>
            </a:extLst>
          </p:cNvPr>
          <p:cNvSpPr>
            <a:spLocks noGrp="1"/>
          </p:cNvSpPr>
          <p:nvPr>
            <p:ph type="ctrTitle"/>
          </p:nvPr>
        </p:nvSpPr>
        <p:spPr/>
        <p:txBody>
          <a:bodyPr/>
          <a:lstStyle/>
          <a:p>
            <a:r>
              <a:rPr lang="en-US" dirty="0"/>
              <a:t>Center pivot + planet imagery</a:t>
            </a:r>
          </a:p>
        </p:txBody>
      </p:sp>
      <p:sp>
        <p:nvSpPr>
          <p:cNvPr id="3" name="Subtitle 2">
            <a:extLst>
              <a:ext uri="{FF2B5EF4-FFF2-40B4-BE49-F238E27FC236}">
                <a16:creationId xmlns:a16="http://schemas.microsoft.com/office/drawing/2014/main" id="{DB9E012E-CED4-4735-A7C0-27C42ADE016E}"/>
              </a:ext>
            </a:extLst>
          </p:cNvPr>
          <p:cNvSpPr>
            <a:spLocks noGrp="1"/>
          </p:cNvSpPr>
          <p:nvPr>
            <p:ph type="subTitle" idx="1"/>
          </p:nvPr>
        </p:nvSpPr>
        <p:spPr/>
        <p:txBody>
          <a:bodyPr/>
          <a:lstStyle/>
          <a:p>
            <a:r>
              <a:rPr lang="en-US" dirty="0"/>
              <a:t>Jan 31, 2019</a:t>
            </a:r>
          </a:p>
        </p:txBody>
      </p:sp>
    </p:spTree>
    <p:extLst>
      <p:ext uri="{BB962C8B-B14F-4D97-AF65-F5344CB8AC3E}">
        <p14:creationId xmlns:p14="http://schemas.microsoft.com/office/powerpoint/2010/main" val="3138778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549" y="597647"/>
            <a:ext cx="10497496" cy="1477328"/>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Connect Planet to GEE (</a:t>
            </a:r>
            <a:r>
              <a:rPr lang="en-US"/>
              <a:t>learn Python API)</a:t>
            </a:r>
            <a:endParaRPr lang="en-US" dirty="0"/>
          </a:p>
          <a:p>
            <a:pPr marL="285750" indent="-285750">
              <a:buFontTx/>
              <a:buChar char="-"/>
            </a:pPr>
            <a:r>
              <a:rPr lang="en-US" dirty="0"/>
              <a:t>Produce validation dataset out of this month’s image downloads (SC vs DC; planting and harvest date)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91A753-0454-495F-9225-5FCF736F4FA5}"/>
              </a:ext>
            </a:extLst>
          </p:cNvPr>
          <p:cNvSpPr/>
          <p:nvPr/>
        </p:nvSpPr>
        <p:spPr>
          <a:xfrm>
            <a:off x="5251874" y="2483709"/>
            <a:ext cx="1979132" cy="523220"/>
          </a:xfrm>
          <a:prstGeom prst="rect">
            <a:avLst/>
          </a:prstGeom>
        </p:spPr>
        <p:txBody>
          <a:bodyPr wrap="none">
            <a:spAutoFit/>
          </a:bodyPr>
          <a:lstStyle/>
          <a:p>
            <a:r>
              <a:rPr lang="en-US" sz="2800" dirty="0"/>
              <a:t>Center pivot</a:t>
            </a:r>
          </a:p>
        </p:txBody>
      </p:sp>
    </p:spTree>
    <p:extLst>
      <p:ext uri="{BB962C8B-B14F-4D97-AF65-F5344CB8AC3E}">
        <p14:creationId xmlns:p14="http://schemas.microsoft.com/office/powerpoint/2010/main" val="80458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36482D6-9A18-4AD0-92FF-04DC9E752B9D}"/>
              </a:ext>
            </a:extLst>
          </p:cNvPr>
          <p:cNvSpPr txBox="1"/>
          <p:nvPr/>
        </p:nvSpPr>
        <p:spPr>
          <a:xfrm>
            <a:off x="148432" y="115468"/>
            <a:ext cx="11809789" cy="1384995"/>
          </a:xfrm>
          <a:prstGeom prst="rect">
            <a:avLst/>
          </a:prstGeom>
          <a:noFill/>
        </p:spPr>
        <p:txBody>
          <a:bodyPr wrap="square" rtlCol="0">
            <a:spAutoFit/>
          </a:bodyPr>
          <a:lstStyle/>
          <a:p>
            <a:r>
              <a:rPr lang="en-US" dirty="0"/>
              <a:t>Center pivot detection: just use 2014’s reported CP to get only </a:t>
            </a:r>
            <a:r>
              <a:rPr lang="en-US" dirty="0" err="1"/>
              <a:t>nonirrigated</a:t>
            </a:r>
            <a:r>
              <a:rPr lang="en-US" dirty="0"/>
              <a:t> pixels during or before 2014</a:t>
            </a:r>
          </a:p>
          <a:p>
            <a:endParaRPr lang="en-US" dirty="0"/>
          </a:p>
          <a:p>
            <a:pPr marL="285750" indent="-285750">
              <a:buFont typeface="Arial" panose="020B0604020202020204" pitchFamily="34" charset="0"/>
              <a:buChar char="•"/>
            </a:pPr>
            <a:r>
              <a:rPr lang="en-US" sz="1600" dirty="0"/>
              <a:t>Date of max variance in EVI doesn’t give the most ‘optimal’ image for center pivot detection, even after masking out nonagricultural areas. Heterogeneous fields can dominate EVI variance throughout the growing season</a:t>
            </a:r>
          </a:p>
          <a:p>
            <a:pPr marL="285750" indent="-285750">
              <a:buFont typeface="Arial" panose="020B0604020202020204" pitchFamily="34" charset="0"/>
              <a:buChar char="•"/>
            </a:pPr>
            <a:r>
              <a:rPr lang="en-US" sz="1600" dirty="0"/>
              <a:t>Maximum EVI variance image over various time spans never produce an acceptable result</a:t>
            </a:r>
          </a:p>
        </p:txBody>
      </p:sp>
      <p:grpSp>
        <p:nvGrpSpPr>
          <p:cNvPr id="10" name="Group 9">
            <a:extLst>
              <a:ext uri="{FF2B5EF4-FFF2-40B4-BE49-F238E27FC236}">
                <a16:creationId xmlns:a16="http://schemas.microsoft.com/office/drawing/2014/main" id="{FFA5FFCF-FC65-4A8D-A237-B1B2C49FE66E}"/>
              </a:ext>
            </a:extLst>
          </p:cNvPr>
          <p:cNvGrpSpPr/>
          <p:nvPr/>
        </p:nvGrpSpPr>
        <p:grpSpPr>
          <a:xfrm>
            <a:off x="245810" y="1699095"/>
            <a:ext cx="5649665" cy="2505075"/>
            <a:chOff x="1672423" y="1644271"/>
            <a:chExt cx="5649665" cy="2505075"/>
          </a:xfrm>
        </p:grpSpPr>
        <p:pic>
          <p:nvPicPr>
            <p:cNvPr id="4" name="Picture 3">
              <a:extLst>
                <a:ext uri="{FF2B5EF4-FFF2-40B4-BE49-F238E27FC236}">
                  <a16:creationId xmlns:a16="http://schemas.microsoft.com/office/drawing/2014/main" id="{04FB555A-31FB-430F-9FE8-65293ACB418C}"/>
                </a:ext>
              </a:extLst>
            </p:cNvPr>
            <p:cNvPicPr>
              <a:picLocks noChangeAspect="1"/>
            </p:cNvPicPr>
            <p:nvPr/>
          </p:nvPicPr>
          <p:blipFill rotWithShape="1">
            <a:blip r:embed="rId2"/>
            <a:srcRect l="39452" t="45833" r="36485" b="17639"/>
            <a:stretch/>
          </p:blipFill>
          <p:spPr>
            <a:xfrm>
              <a:off x="1672423" y="1644271"/>
              <a:ext cx="2933701" cy="2505075"/>
            </a:xfrm>
            <a:prstGeom prst="rect">
              <a:avLst/>
            </a:prstGeom>
          </p:spPr>
        </p:pic>
        <p:sp>
          <p:nvSpPr>
            <p:cNvPr id="5" name="Rectangle 4">
              <a:extLst>
                <a:ext uri="{FF2B5EF4-FFF2-40B4-BE49-F238E27FC236}">
                  <a16:creationId xmlns:a16="http://schemas.microsoft.com/office/drawing/2014/main" id="{22714AA6-36C4-4259-87D2-8CCAA4478BC9}"/>
                </a:ext>
              </a:extLst>
            </p:cNvPr>
            <p:cNvSpPr/>
            <p:nvPr/>
          </p:nvSpPr>
          <p:spPr>
            <a:xfrm>
              <a:off x="4633092" y="1644271"/>
              <a:ext cx="2688996" cy="1815882"/>
            </a:xfrm>
            <a:prstGeom prst="rect">
              <a:avLst/>
            </a:prstGeom>
          </p:spPr>
          <p:txBody>
            <a:bodyPr wrap="square">
              <a:spAutoFit/>
            </a:bodyPr>
            <a:lstStyle/>
            <a:p>
              <a:r>
                <a:rPr lang="en-US" sz="1400" dirty="0"/>
                <a:t>Before masking </a:t>
              </a:r>
              <a:r>
                <a:rPr lang="en-US" sz="1400" dirty="0" err="1"/>
                <a:t>nonagri</a:t>
              </a:r>
              <a:endParaRPr lang="en-US" sz="1400" dirty="0"/>
            </a:p>
            <a:p>
              <a:r>
                <a:rPr lang="en-US" sz="1400" dirty="0"/>
                <a:t>Date: Jan 9</a:t>
              </a:r>
            </a:p>
            <a:p>
              <a:r>
                <a:rPr lang="en-US" sz="1400" dirty="0"/>
                <a:t>Area accuracy: 0.25</a:t>
              </a:r>
            </a:p>
            <a:p>
              <a:endParaRPr lang="en-US" sz="1400" dirty="0"/>
            </a:p>
            <a:p>
              <a:r>
                <a:rPr lang="en-US" sz="1400" dirty="0"/>
                <a:t>Before masking out </a:t>
              </a:r>
              <a:r>
                <a:rPr lang="en-US" sz="1400" dirty="0" err="1"/>
                <a:t>nonagri</a:t>
              </a:r>
              <a:r>
                <a:rPr lang="en-US" sz="1400" dirty="0"/>
                <a:t>, the chosen image doesn’t clearly show center pivots</a:t>
              </a:r>
            </a:p>
            <a:p>
              <a:endParaRPr lang="en-US" sz="1400" dirty="0"/>
            </a:p>
          </p:txBody>
        </p:sp>
      </p:grpSp>
      <p:grpSp>
        <p:nvGrpSpPr>
          <p:cNvPr id="11" name="Group 10">
            <a:extLst>
              <a:ext uri="{FF2B5EF4-FFF2-40B4-BE49-F238E27FC236}">
                <a16:creationId xmlns:a16="http://schemas.microsoft.com/office/drawing/2014/main" id="{F284E6A9-BDCB-4275-A94A-D64F99C59212}"/>
              </a:ext>
            </a:extLst>
          </p:cNvPr>
          <p:cNvGrpSpPr/>
          <p:nvPr/>
        </p:nvGrpSpPr>
        <p:grpSpPr>
          <a:xfrm>
            <a:off x="6096000" y="1594810"/>
            <a:ext cx="4212409" cy="2609360"/>
            <a:chOff x="5961909" y="1619519"/>
            <a:chExt cx="4212409" cy="2609360"/>
          </a:xfrm>
        </p:grpSpPr>
        <p:sp>
          <p:nvSpPr>
            <p:cNvPr id="6" name="Rectangle 5">
              <a:extLst>
                <a:ext uri="{FF2B5EF4-FFF2-40B4-BE49-F238E27FC236}">
                  <a16:creationId xmlns:a16="http://schemas.microsoft.com/office/drawing/2014/main" id="{1D78B75F-4D5D-4BFE-96BE-800369C64085}"/>
                </a:ext>
              </a:extLst>
            </p:cNvPr>
            <p:cNvSpPr/>
            <p:nvPr/>
          </p:nvSpPr>
          <p:spPr>
            <a:xfrm>
              <a:off x="8486035" y="1619519"/>
              <a:ext cx="1688283" cy="738664"/>
            </a:xfrm>
            <a:prstGeom prst="rect">
              <a:avLst/>
            </a:prstGeom>
          </p:spPr>
          <p:txBody>
            <a:bodyPr wrap="none">
              <a:spAutoFit/>
            </a:bodyPr>
            <a:lstStyle/>
            <a:p>
              <a:r>
                <a:rPr lang="en-US" sz="1400" dirty="0"/>
                <a:t>Masking out </a:t>
              </a:r>
              <a:r>
                <a:rPr lang="en-US" sz="1400" dirty="0" err="1"/>
                <a:t>nonagri</a:t>
              </a:r>
              <a:endParaRPr lang="en-US" sz="1400" dirty="0"/>
            </a:p>
            <a:p>
              <a:r>
                <a:rPr lang="en-US" sz="1400" dirty="0"/>
                <a:t>Date: June 18</a:t>
              </a:r>
            </a:p>
            <a:p>
              <a:r>
                <a:rPr lang="en-US" sz="1400" dirty="0"/>
                <a:t>Area accuracy: 0.27</a:t>
              </a:r>
            </a:p>
          </p:txBody>
        </p:sp>
        <p:pic>
          <p:nvPicPr>
            <p:cNvPr id="7" name="Picture 6">
              <a:extLst>
                <a:ext uri="{FF2B5EF4-FFF2-40B4-BE49-F238E27FC236}">
                  <a16:creationId xmlns:a16="http://schemas.microsoft.com/office/drawing/2014/main" id="{4B364DF6-1E94-4BFE-A7BF-BF326E262CF9}"/>
                </a:ext>
              </a:extLst>
            </p:cNvPr>
            <p:cNvPicPr>
              <a:picLocks noChangeAspect="1"/>
            </p:cNvPicPr>
            <p:nvPr/>
          </p:nvPicPr>
          <p:blipFill rotWithShape="1">
            <a:blip r:embed="rId3"/>
            <a:srcRect l="39453" t="56529" r="39844" b="6249"/>
            <a:stretch/>
          </p:blipFill>
          <p:spPr>
            <a:xfrm>
              <a:off x="5961909" y="1676178"/>
              <a:ext cx="2524126" cy="2552701"/>
            </a:xfrm>
            <a:prstGeom prst="rect">
              <a:avLst/>
            </a:prstGeom>
          </p:spPr>
        </p:pic>
      </p:grpSp>
      <p:pic>
        <p:nvPicPr>
          <p:cNvPr id="9" name="Picture 8">
            <a:extLst>
              <a:ext uri="{FF2B5EF4-FFF2-40B4-BE49-F238E27FC236}">
                <a16:creationId xmlns:a16="http://schemas.microsoft.com/office/drawing/2014/main" id="{98F38310-05F1-4336-803C-6EFD4C4B5C3C}"/>
              </a:ext>
            </a:extLst>
          </p:cNvPr>
          <p:cNvPicPr>
            <a:picLocks noChangeAspect="1"/>
          </p:cNvPicPr>
          <p:nvPr/>
        </p:nvPicPr>
        <p:blipFill rotWithShape="1">
          <a:blip r:embed="rId4"/>
          <a:srcRect l="24766" t="56389" r="21406" b="12083"/>
          <a:stretch/>
        </p:blipFill>
        <p:spPr>
          <a:xfrm>
            <a:off x="1793876" y="4402803"/>
            <a:ext cx="6562726" cy="2162175"/>
          </a:xfrm>
          <a:prstGeom prst="rect">
            <a:avLst/>
          </a:prstGeom>
        </p:spPr>
      </p:pic>
      <p:sp>
        <p:nvSpPr>
          <p:cNvPr id="12" name="Rectangle 11">
            <a:extLst>
              <a:ext uri="{FF2B5EF4-FFF2-40B4-BE49-F238E27FC236}">
                <a16:creationId xmlns:a16="http://schemas.microsoft.com/office/drawing/2014/main" id="{1BAFD91A-6328-4E24-8C3C-0C50BAA9676E}"/>
              </a:ext>
            </a:extLst>
          </p:cNvPr>
          <p:cNvSpPr/>
          <p:nvPr/>
        </p:nvSpPr>
        <p:spPr>
          <a:xfrm>
            <a:off x="8356602" y="4932625"/>
            <a:ext cx="3519420" cy="954107"/>
          </a:xfrm>
          <a:prstGeom prst="rect">
            <a:avLst/>
          </a:prstGeom>
        </p:spPr>
        <p:txBody>
          <a:bodyPr wrap="square">
            <a:spAutoFit/>
          </a:bodyPr>
          <a:lstStyle/>
          <a:p>
            <a:r>
              <a:rPr lang="en-US" sz="1400" dirty="0"/>
              <a:t>red dots = detected center pivot</a:t>
            </a:r>
          </a:p>
          <a:p>
            <a:endParaRPr lang="en-US" sz="1400" dirty="0"/>
          </a:p>
          <a:p>
            <a:r>
              <a:rPr lang="en-US" sz="1400" dirty="0"/>
              <a:t>False positives can’t be masked out by any feature that’s unique to rainfed </a:t>
            </a:r>
            <a:r>
              <a:rPr lang="en-US" sz="1400" dirty="0" err="1"/>
              <a:t>agri</a:t>
            </a:r>
            <a:endParaRPr lang="en-US" sz="1400" dirty="0"/>
          </a:p>
        </p:txBody>
      </p:sp>
      <p:sp>
        <p:nvSpPr>
          <p:cNvPr id="13" name="Rectangle 12">
            <a:extLst>
              <a:ext uri="{FF2B5EF4-FFF2-40B4-BE49-F238E27FC236}">
                <a16:creationId xmlns:a16="http://schemas.microsoft.com/office/drawing/2014/main" id="{51DF5695-AB23-474D-9767-AAB4333E3B65}"/>
              </a:ext>
            </a:extLst>
          </p:cNvPr>
          <p:cNvSpPr/>
          <p:nvPr/>
        </p:nvSpPr>
        <p:spPr>
          <a:xfrm>
            <a:off x="8620126" y="2304276"/>
            <a:ext cx="2784476" cy="954107"/>
          </a:xfrm>
          <a:prstGeom prst="rect">
            <a:avLst/>
          </a:prstGeom>
        </p:spPr>
        <p:txBody>
          <a:bodyPr wrap="square">
            <a:spAutoFit/>
          </a:bodyPr>
          <a:lstStyle/>
          <a:p>
            <a:r>
              <a:rPr lang="en-US" sz="1400" dirty="0"/>
              <a:t>False negatives are high because center pivots might be staggered so there’s no ‘yellow’ space between the ‘green’</a:t>
            </a:r>
          </a:p>
        </p:txBody>
      </p:sp>
    </p:spTree>
    <p:extLst>
      <p:ext uri="{BB962C8B-B14F-4D97-AF65-F5344CB8AC3E}">
        <p14:creationId xmlns:p14="http://schemas.microsoft.com/office/powerpoint/2010/main" val="3928465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1015663"/>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A lot of center pivots have never been detected using images throughout the year -&gt; high false negative</a:t>
            </a:r>
          </a:p>
          <a:p>
            <a:pPr marL="285750" indent="-285750">
              <a:buFont typeface="Arial" panose="020B0604020202020204" pitchFamily="34" charset="0"/>
              <a:buChar char="•"/>
            </a:pPr>
            <a:r>
              <a:rPr lang="en-US" sz="1400" dirty="0"/>
              <a:t>The false positive is low here because a lot of the detected places are masked out by map3 </a:t>
            </a:r>
            <a:r>
              <a:rPr lang="en-US" sz="1400" dirty="0" err="1"/>
              <a:t>nonagri</a:t>
            </a:r>
            <a:endParaRPr lang="en-US" sz="1400" dirty="0"/>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092200">
                  <a:extLst>
                    <a:ext uri="{9D8B030D-6E8A-4147-A177-3AD203B41FA5}">
                      <a16:colId xmlns:a16="http://schemas.microsoft.com/office/drawing/2014/main" val="4003942921"/>
                    </a:ext>
                  </a:extLst>
                </a:gridCol>
                <a:gridCol w="1190625">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8/1/2013</a:t>
                      </a:r>
                    </a:p>
                  </a:txBody>
                  <a:tcPr/>
                </a:tc>
                <a:tc>
                  <a:txBody>
                    <a:bodyPr/>
                    <a:lstStyle/>
                    <a:p>
                      <a:r>
                        <a:rPr lang="en-US" sz="1600" dirty="0"/>
                        <a:t>0.05</a:t>
                      </a:r>
                    </a:p>
                  </a:txBody>
                  <a:tcPr/>
                </a:tc>
                <a:tc>
                  <a:txBody>
                    <a:bodyPr/>
                    <a:lstStyle/>
                    <a:p>
                      <a:r>
                        <a:rPr lang="en-US" sz="1600" dirty="0"/>
                        <a:t>0.065</a:t>
                      </a:r>
                    </a:p>
                  </a:txBody>
                  <a:tcPr/>
                </a:tc>
                <a:tc>
                  <a:txBody>
                    <a:bodyPr/>
                    <a:lstStyle/>
                    <a:p>
                      <a:r>
                        <a:rPr lang="en-US" sz="1600" dirty="0"/>
                        <a:t>0.95</a:t>
                      </a:r>
                    </a:p>
                  </a:txBody>
                  <a:tcPr/>
                </a:tc>
                <a:extLst>
                  <a:ext uri="{0D108BD9-81ED-4DB2-BD59-A6C34878D82A}">
                    <a16:rowId xmlns:a16="http://schemas.microsoft.com/office/drawing/2014/main" val="9223027"/>
                  </a:ext>
                </a:extLst>
              </a:tr>
              <a:tr h="370840">
                <a:tc>
                  <a:txBody>
                    <a:bodyPr/>
                    <a:lstStyle/>
                    <a:p>
                      <a:r>
                        <a:rPr lang="en-US" sz="1600" dirty="0"/>
                        <a:t>10/8/2013</a:t>
                      </a:r>
                    </a:p>
                  </a:txBody>
                  <a:tcPr/>
                </a:tc>
                <a:tc>
                  <a:txBody>
                    <a:bodyPr/>
                    <a:lstStyle/>
                    <a:p>
                      <a:r>
                        <a:rPr lang="en-US" sz="1600" dirty="0"/>
                        <a:t>0.027</a:t>
                      </a:r>
                    </a:p>
                  </a:txBody>
                  <a:tcPr/>
                </a:tc>
                <a:tc>
                  <a:txBody>
                    <a:bodyPr/>
                    <a:lstStyle/>
                    <a:p>
                      <a:r>
                        <a:rPr lang="en-US" sz="1600" dirty="0"/>
                        <a:t>0.065</a:t>
                      </a:r>
                    </a:p>
                  </a:txBody>
                  <a:tcPr/>
                </a:tc>
                <a:tc>
                  <a:txBody>
                    <a:bodyPr/>
                    <a:lstStyle/>
                    <a:p>
                      <a:r>
                        <a:rPr lang="en-US" sz="1600" dirty="0"/>
                        <a:t>0.97</a:t>
                      </a:r>
                    </a:p>
                  </a:txBody>
                  <a:tcPr/>
                </a:tc>
                <a:extLst>
                  <a:ext uri="{0D108BD9-81ED-4DB2-BD59-A6C34878D82A}">
                    <a16:rowId xmlns:a16="http://schemas.microsoft.com/office/drawing/2014/main" val="262716090"/>
                  </a:ext>
                </a:extLst>
              </a:tr>
              <a:tr h="370840">
                <a:tc>
                  <a:txBody>
                    <a:bodyPr/>
                    <a:lstStyle/>
                    <a:p>
                      <a:r>
                        <a:rPr lang="en-US" sz="1600" dirty="0"/>
                        <a:t>11/1/2013</a:t>
                      </a:r>
                    </a:p>
                  </a:txBody>
                  <a:tcPr/>
                </a:tc>
                <a:tc>
                  <a:txBody>
                    <a:bodyPr/>
                    <a:lstStyle/>
                    <a:p>
                      <a:r>
                        <a:rPr lang="en-US" sz="1600" dirty="0"/>
                        <a:t>0.05</a:t>
                      </a:r>
                    </a:p>
                  </a:txBody>
                  <a:tcPr/>
                </a:tc>
                <a:tc>
                  <a:txBody>
                    <a:bodyPr/>
                    <a:lstStyle/>
                    <a:p>
                      <a:r>
                        <a:rPr lang="en-US" sz="1600" dirty="0"/>
                        <a:t>0.077</a:t>
                      </a:r>
                    </a:p>
                  </a:txBody>
                  <a:tcPr/>
                </a:tc>
                <a:tc>
                  <a:txBody>
                    <a:bodyPr/>
                    <a:lstStyle/>
                    <a:p>
                      <a:r>
                        <a:rPr lang="en-US" sz="1600" dirty="0"/>
                        <a:t>0.95</a:t>
                      </a:r>
                    </a:p>
                  </a:txBody>
                  <a:tcPr/>
                </a:tc>
                <a:extLst>
                  <a:ext uri="{0D108BD9-81ED-4DB2-BD59-A6C34878D82A}">
                    <a16:rowId xmlns:a16="http://schemas.microsoft.com/office/drawing/2014/main" val="1433493645"/>
                  </a:ext>
                </a:extLst>
              </a:tr>
              <a:tr h="370840">
                <a:tc>
                  <a:txBody>
                    <a:bodyPr/>
                    <a:lstStyle/>
                    <a:p>
                      <a:r>
                        <a:rPr lang="en-US" sz="1600" dirty="0"/>
                        <a:t>2/2/2014</a:t>
                      </a:r>
                    </a:p>
                  </a:txBody>
                  <a:tcPr/>
                </a:tc>
                <a:tc>
                  <a:txBody>
                    <a:bodyPr/>
                    <a:lstStyle/>
                    <a:p>
                      <a:r>
                        <a:rPr lang="en-US" sz="1600" dirty="0"/>
                        <a:t>0.08</a:t>
                      </a:r>
                    </a:p>
                  </a:txBody>
                  <a:tcPr/>
                </a:tc>
                <a:tc>
                  <a:txBody>
                    <a:bodyPr/>
                    <a:lstStyle/>
                    <a:p>
                      <a:r>
                        <a:rPr lang="en-US" sz="1600" dirty="0"/>
                        <a:t>0.077</a:t>
                      </a:r>
                    </a:p>
                  </a:txBody>
                  <a:tcPr/>
                </a:tc>
                <a:tc>
                  <a:txBody>
                    <a:bodyPr/>
                    <a:lstStyle/>
                    <a:p>
                      <a:r>
                        <a:rPr lang="en-US" sz="1600" dirty="0"/>
                        <a:t>0.92</a:t>
                      </a:r>
                    </a:p>
                  </a:txBody>
                  <a:tcPr/>
                </a:tc>
                <a:extLst>
                  <a:ext uri="{0D108BD9-81ED-4DB2-BD59-A6C34878D82A}">
                    <a16:rowId xmlns:a16="http://schemas.microsoft.com/office/drawing/2014/main" val="2699401394"/>
                  </a:ext>
                </a:extLst>
              </a:tr>
              <a:tr h="370840">
                <a:tc>
                  <a:txBody>
                    <a:bodyPr/>
                    <a:lstStyle/>
                    <a:p>
                      <a:r>
                        <a:rPr lang="en-US" sz="1600" dirty="0"/>
                        <a:t>5/25/2014</a:t>
                      </a:r>
                    </a:p>
                  </a:txBody>
                  <a:tcPr/>
                </a:tc>
                <a:tc>
                  <a:txBody>
                    <a:bodyPr/>
                    <a:lstStyle/>
                    <a:p>
                      <a:r>
                        <a:rPr lang="en-US" sz="1600" dirty="0"/>
                        <a:t>0.18</a:t>
                      </a:r>
                    </a:p>
                  </a:txBody>
                  <a:tcPr/>
                </a:tc>
                <a:tc>
                  <a:txBody>
                    <a:bodyPr/>
                    <a:lstStyle/>
                    <a:p>
                      <a:r>
                        <a:rPr lang="en-US" sz="1600" dirty="0"/>
                        <a:t>0.08</a:t>
                      </a:r>
                    </a:p>
                  </a:txBody>
                  <a:tcPr/>
                </a:tc>
                <a:tc>
                  <a:txBody>
                    <a:bodyPr/>
                    <a:lstStyle/>
                    <a:p>
                      <a:r>
                        <a:rPr lang="en-US" sz="1600" dirty="0"/>
                        <a:t>0.8</a:t>
                      </a:r>
                    </a:p>
                  </a:txBody>
                  <a:tcPr/>
                </a:tc>
                <a:extLst>
                  <a:ext uri="{0D108BD9-81ED-4DB2-BD59-A6C34878D82A}">
                    <a16:rowId xmlns:a16="http://schemas.microsoft.com/office/drawing/2014/main" val="2017200590"/>
                  </a:ext>
                </a:extLst>
              </a:tr>
              <a:tr h="370840">
                <a:tc>
                  <a:txBody>
                    <a:bodyPr/>
                    <a:lstStyle/>
                    <a:p>
                      <a:r>
                        <a:rPr lang="en-US" sz="1600" dirty="0"/>
                        <a:t>6/18/2014</a:t>
                      </a:r>
                    </a:p>
                  </a:txBody>
                  <a:tcPr/>
                </a:tc>
                <a:tc>
                  <a:txBody>
                    <a:bodyPr/>
                    <a:lstStyle/>
                    <a:p>
                      <a:r>
                        <a:rPr lang="en-US" sz="1600" dirty="0"/>
                        <a:t>0.15</a:t>
                      </a:r>
                    </a:p>
                  </a:txBody>
                  <a:tcPr/>
                </a:tc>
                <a:tc>
                  <a:txBody>
                    <a:bodyPr/>
                    <a:lstStyle/>
                    <a:p>
                      <a:r>
                        <a:rPr lang="en-US" sz="1600" dirty="0"/>
                        <a:t>0.07</a:t>
                      </a:r>
                    </a:p>
                  </a:txBody>
                  <a:tcPr/>
                </a:tc>
                <a:tc>
                  <a:txBody>
                    <a:bodyPr/>
                    <a:lstStyle/>
                    <a:p>
                      <a:r>
                        <a:rPr lang="en-US" sz="1600" dirty="0"/>
                        <a:t>0.85</a:t>
                      </a:r>
                    </a:p>
                  </a:txBody>
                  <a:tcPr/>
                </a:tc>
                <a:extLst>
                  <a:ext uri="{0D108BD9-81ED-4DB2-BD59-A6C34878D82A}">
                    <a16:rowId xmlns:a16="http://schemas.microsoft.com/office/drawing/2014/main" val="418566665"/>
                  </a:ext>
                </a:extLst>
              </a:tr>
            </a:tbl>
          </a:graphicData>
        </a:graphic>
      </p:graphicFrame>
      <p:grpSp>
        <p:nvGrpSpPr>
          <p:cNvPr id="7" name="Group 6">
            <a:extLst>
              <a:ext uri="{FF2B5EF4-FFF2-40B4-BE49-F238E27FC236}">
                <a16:creationId xmlns:a16="http://schemas.microsoft.com/office/drawing/2014/main" id="{0F5E2FA3-889C-48D4-80A7-867FCFE0986C}"/>
              </a:ext>
            </a:extLst>
          </p:cNvPr>
          <p:cNvGrpSpPr/>
          <p:nvPr/>
        </p:nvGrpSpPr>
        <p:grpSpPr>
          <a:xfrm>
            <a:off x="5189099" y="1369956"/>
            <a:ext cx="2457035" cy="2281477"/>
            <a:chOff x="5993752" y="1628774"/>
            <a:chExt cx="2457035" cy="2281477"/>
          </a:xfrm>
        </p:grpSpPr>
        <p:pic>
          <p:nvPicPr>
            <p:cNvPr id="5" name="Picture 4">
              <a:extLst>
                <a:ext uri="{FF2B5EF4-FFF2-40B4-BE49-F238E27FC236}">
                  <a16:creationId xmlns:a16="http://schemas.microsoft.com/office/drawing/2014/main" id="{8C754EC3-BEE3-4D76-8833-AD7AB535FAA9}"/>
                </a:ext>
              </a:extLst>
            </p:cNvPr>
            <p:cNvPicPr>
              <a:picLocks noChangeAspect="1"/>
            </p:cNvPicPr>
            <p:nvPr/>
          </p:nvPicPr>
          <p:blipFill rotWithShape="1">
            <a:blip r:embed="rId2"/>
            <a:srcRect l="39375" t="59583" r="39766" b="4488"/>
            <a:stretch/>
          </p:blipFill>
          <p:spPr>
            <a:xfrm>
              <a:off x="6096000" y="1628775"/>
              <a:ext cx="2354787" cy="2281476"/>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993752" y="1628774"/>
              <a:ext cx="870751" cy="307777"/>
            </a:xfrm>
            <a:prstGeom prst="rect">
              <a:avLst/>
            </a:prstGeom>
            <a:solidFill>
              <a:schemeClr val="bg1"/>
            </a:solidFill>
          </p:spPr>
          <p:txBody>
            <a:bodyPr wrap="none">
              <a:spAutoFit/>
            </a:bodyPr>
            <a:lstStyle/>
            <a:p>
              <a:r>
                <a:rPr lang="en-US" sz="1400" dirty="0"/>
                <a:t>8/1/2013</a:t>
              </a:r>
            </a:p>
          </p:txBody>
        </p:sp>
      </p:grpSp>
      <p:grpSp>
        <p:nvGrpSpPr>
          <p:cNvPr id="23" name="Group 22">
            <a:extLst>
              <a:ext uri="{FF2B5EF4-FFF2-40B4-BE49-F238E27FC236}">
                <a16:creationId xmlns:a16="http://schemas.microsoft.com/office/drawing/2014/main" id="{BE3AEDA5-837C-4B5C-8CF4-E9500B263092}"/>
              </a:ext>
            </a:extLst>
          </p:cNvPr>
          <p:cNvGrpSpPr/>
          <p:nvPr/>
        </p:nvGrpSpPr>
        <p:grpSpPr>
          <a:xfrm>
            <a:off x="7748382" y="1319203"/>
            <a:ext cx="2185796" cy="2287983"/>
            <a:chOff x="7858125" y="819089"/>
            <a:chExt cx="2185796" cy="2287983"/>
          </a:xfrm>
        </p:grpSpPr>
        <p:pic>
          <p:nvPicPr>
            <p:cNvPr id="8" name="Picture 7">
              <a:extLst>
                <a:ext uri="{FF2B5EF4-FFF2-40B4-BE49-F238E27FC236}">
                  <a16:creationId xmlns:a16="http://schemas.microsoft.com/office/drawing/2014/main" id="{096DDF14-0730-4320-9591-EBA55574FB73}"/>
                </a:ext>
              </a:extLst>
            </p:cNvPr>
            <p:cNvPicPr>
              <a:picLocks noChangeAspect="1"/>
            </p:cNvPicPr>
            <p:nvPr/>
          </p:nvPicPr>
          <p:blipFill rotWithShape="1">
            <a:blip r:embed="rId3"/>
            <a:srcRect l="39297" t="56806" r="39844" b="4488"/>
            <a:stretch/>
          </p:blipFill>
          <p:spPr>
            <a:xfrm>
              <a:off x="7858125" y="825596"/>
              <a:ext cx="2185796" cy="2281476"/>
            </a:xfrm>
            <a:prstGeom prst="rect">
              <a:avLst/>
            </a:prstGeom>
          </p:spPr>
        </p:pic>
        <p:sp>
          <p:nvSpPr>
            <p:cNvPr id="9" name="Rectangle 8">
              <a:extLst>
                <a:ext uri="{FF2B5EF4-FFF2-40B4-BE49-F238E27FC236}">
                  <a16:creationId xmlns:a16="http://schemas.microsoft.com/office/drawing/2014/main" id="{98EE198A-22F8-4E26-A4CE-CC75757A7A67}"/>
                </a:ext>
              </a:extLst>
            </p:cNvPr>
            <p:cNvSpPr/>
            <p:nvPr/>
          </p:nvSpPr>
          <p:spPr>
            <a:xfrm>
              <a:off x="7858125" y="819089"/>
              <a:ext cx="962123" cy="307777"/>
            </a:xfrm>
            <a:prstGeom prst="rect">
              <a:avLst/>
            </a:prstGeom>
            <a:solidFill>
              <a:schemeClr val="bg1"/>
            </a:solidFill>
          </p:spPr>
          <p:txBody>
            <a:bodyPr wrap="none">
              <a:spAutoFit/>
            </a:bodyPr>
            <a:lstStyle/>
            <a:p>
              <a:r>
                <a:rPr lang="en-US" sz="1400" dirty="0"/>
                <a:t>10/8/2013</a:t>
              </a:r>
            </a:p>
          </p:txBody>
        </p:sp>
      </p:grpSp>
      <p:grpSp>
        <p:nvGrpSpPr>
          <p:cNvPr id="24" name="Group 23">
            <a:extLst>
              <a:ext uri="{FF2B5EF4-FFF2-40B4-BE49-F238E27FC236}">
                <a16:creationId xmlns:a16="http://schemas.microsoft.com/office/drawing/2014/main" id="{9AE0B216-2CDA-46D6-A8AA-2CE6128D1B98}"/>
              </a:ext>
            </a:extLst>
          </p:cNvPr>
          <p:cNvGrpSpPr/>
          <p:nvPr/>
        </p:nvGrpSpPr>
        <p:grpSpPr>
          <a:xfrm>
            <a:off x="5393388" y="3982255"/>
            <a:ext cx="2543175" cy="2502391"/>
            <a:chOff x="5393388" y="3982255"/>
            <a:chExt cx="2543175" cy="2502391"/>
          </a:xfrm>
        </p:grpSpPr>
        <p:pic>
          <p:nvPicPr>
            <p:cNvPr id="10" name="Picture 9">
              <a:extLst>
                <a:ext uri="{FF2B5EF4-FFF2-40B4-BE49-F238E27FC236}">
                  <a16:creationId xmlns:a16="http://schemas.microsoft.com/office/drawing/2014/main" id="{5EE42159-24CB-477B-ADDA-B8B4BB58C7CD}"/>
                </a:ext>
              </a:extLst>
            </p:cNvPr>
            <p:cNvPicPr>
              <a:picLocks noChangeAspect="1"/>
            </p:cNvPicPr>
            <p:nvPr/>
          </p:nvPicPr>
          <p:blipFill rotWithShape="1">
            <a:blip r:embed="rId4"/>
            <a:srcRect l="39688" t="58194" r="39453" b="5877"/>
            <a:stretch/>
          </p:blipFill>
          <p:spPr>
            <a:xfrm>
              <a:off x="5393388" y="4020646"/>
              <a:ext cx="2543175" cy="2464000"/>
            </a:xfrm>
            <a:prstGeom prst="rect">
              <a:avLst/>
            </a:prstGeom>
          </p:spPr>
        </p:pic>
        <p:sp>
          <p:nvSpPr>
            <p:cNvPr id="11" name="Rectangle 10">
              <a:extLst>
                <a:ext uri="{FF2B5EF4-FFF2-40B4-BE49-F238E27FC236}">
                  <a16:creationId xmlns:a16="http://schemas.microsoft.com/office/drawing/2014/main" id="{BA368A88-B9CD-4A83-8340-281FAEE87DC7}"/>
                </a:ext>
              </a:extLst>
            </p:cNvPr>
            <p:cNvSpPr/>
            <p:nvPr/>
          </p:nvSpPr>
          <p:spPr>
            <a:xfrm>
              <a:off x="5393388" y="3982255"/>
              <a:ext cx="962123" cy="307777"/>
            </a:xfrm>
            <a:prstGeom prst="rect">
              <a:avLst/>
            </a:prstGeom>
            <a:solidFill>
              <a:schemeClr val="bg1"/>
            </a:solidFill>
          </p:spPr>
          <p:txBody>
            <a:bodyPr wrap="none">
              <a:spAutoFit/>
            </a:bodyPr>
            <a:lstStyle/>
            <a:p>
              <a:r>
                <a:rPr lang="en-US" sz="1400" dirty="0"/>
                <a:t>11/1/2013</a:t>
              </a:r>
            </a:p>
          </p:txBody>
        </p:sp>
      </p:grpSp>
      <p:grpSp>
        <p:nvGrpSpPr>
          <p:cNvPr id="25" name="Group 24">
            <a:extLst>
              <a:ext uri="{FF2B5EF4-FFF2-40B4-BE49-F238E27FC236}">
                <a16:creationId xmlns:a16="http://schemas.microsoft.com/office/drawing/2014/main" id="{BDFCEF24-130B-45AA-AD2A-787F1A9F62E6}"/>
              </a:ext>
            </a:extLst>
          </p:cNvPr>
          <p:cNvGrpSpPr/>
          <p:nvPr/>
        </p:nvGrpSpPr>
        <p:grpSpPr>
          <a:xfrm>
            <a:off x="8050863" y="3791793"/>
            <a:ext cx="2724151" cy="2719773"/>
            <a:chOff x="8050863" y="3791793"/>
            <a:chExt cx="2724151" cy="2719773"/>
          </a:xfrm>
        </p:grpSpPr>
        <p:pic>
          <p:nvPicPr>
            <p:cNvPr id="12" name="Picture 11">
              <a:extLst>
                <a:ext uri="{FF2B5EF4-FFF2-40B4-BE49-F238E27FC236}">
                  <a16:creationId xmlns:a16="http://schemas.microsoft.com/office/drawing/2014/main" id="{BD4B4C01-9417-47B6-A7A5-D3689B57DE2F}"/>
                </a:ext>
              </a:extLst>
            </p:cNvPr>
            <p:cNvPicPr>
              <a:picLocks noChangeAspect="1"/>
            </p:cNvPicPr>
            <p:nvPr/>
          </p:nvPicPr>
          <p:blipFill rotWithShape="1">
            <a:blip r:embed="rId5"/>
            <a:srcRect l="38984" t="57222" r="38672" b="3741"/>
            <a:stretch/>
          </p:blipFill>
          <p:spPr>
            <a:xfrm>
              <a:off x="8050863" y="3834406"/>
              <a:ext cx="2724151" cy="2677160"/>
            </a:xfrm>
            <a:prstGeom prst="rect">
              <a:avLst/>
            </a:prstGeom>
          </p:spPr>
        </p:pic>
        <p:sp>
          <p:nvSpPr>
            <p:cNvPr id="13" name="Rectangle 12">
              <a:extLst>
                <a:ext uri="{FF2B5EF4-FFF2-40B4-BE49-F238E27FC236}">
                  <a16:creationId xmlns:a16="http://schemas.microsoft.com/office/drawing/2014/main" id="{887A990A-8A11-4A73-A82D-E11EEEACC0B8}"/>
                </a:ext>
              </a:extLst>
            </p:cNvPr>
            <p:cNvSpPr/>
            <p:nvPr/>
          </p:nvSpPr>
          <p:spPr>
            <a:xfrm>
              <a:off x="8050863" y="3791793"/>
              <a:ext cx="962123" cy="307777"/>
            </a:xfrm>
            <a:prstGeom prst="rect">
              <a:avLst/>
            </a:prstGeom>
            <a:solidFill>
              <a:schemeClr val="bg1"/>
            </a:solidFill>
          </p:spPr>
          <p:txBody>
            <a:bodyPr wrap="none">
              <a:spAutoFit/>
            </a:bodyPr>
            <a:lstStyle/>
            <a:p>
              <a:r>
                <a:rPr lang="en-US" sz="1400" dirty="0"/>
                <a:t>1/25/2014</a:t>
              </a:r>
            </a:p>
          </p:txBody>
        </p:sp>
      </p:grpSp>
      <p:grpSp>
        <p:nvGrpSpPr>
          <p:cNvPr id="16" name="Group 15">
            <a:extLst>
              <a:ext uri="{FF2B5EF4-FFF2-40B4-BE49-F238E27FC236}">
                <a16:creationId xmlns:a16="http://schemas.microsoft.com/office/drawing/2014/main" id="{991DE465-7DB7-46CB-97A8-8AF09029701C}"/>
              </a:ext>
            </a:extLst>
          </p:cNvPr>
          <p:cNvGrpSpPr/>
          <p:nvPr/>
        </p:nvGrpSpPr>
        <p:grpSpPr>
          <a:xfrm>
            <a:off x="78029" y="4047566"/>
            <a:ext cx="2624835" cy="2464000"/>
            <a:chOff x="178690" y="3745386"/>
            <a:chExt cx="2624835" cy="2464000"/>
          </a:xfrm>
        </p:grpSpPr>
        <p:pic>
          <p:nvPicPr>
            <p:cNvPr id="14" name="Picture 13">
              <a:extLst>
                <a:ext uri="{FF2B5EF4-FFF2-40B4-BE49-F238E27FC236}">
                  <a16:creationId xmlns:a16="http://schemas.microsoft.com/office/drawing/2014/main" id="{5F495C92-C52A-49D4-89DA-B5A7BEE57A38}"/>
                </a:ext>
              </a:extLst>
            </p:cNvPr>
            <p:cNvPicPr>
              <a:picLocks noChangeAspect="1"/>
            </p:cNvPicPr>
            <p:nvPr/>
          </p:nvPicPr>
          <p:blipFill rotWithShape="1">
            <a:blip r:embed="rId6"/>
            <a:srcRect l="39191" t="57812" r="40047" b="6426"/>
            <a:stretch/>
          </p:blipFill>
          <p:spPr>
            <a:xfrm>
              <a:off x="260350" y="3745386"/>
              <a:ext cx="2543175" cy="2464000"/>
            </a:xfrm>
            <a:prstGeom prst="rect">
              <a:avLst/>
            </a:prstGeom>
          </p:spPr>
        </p:pic>
        <p:sp>
          <p:nvSpPr>
            <p:cNvPr id="15" name="Rectangle 14">
              <a:extLst>
                <a:ext uri="{FF2B5EF4-FFF2-40B4-BE49-F238E27FC236}">
                  <a16:creationId xmlns:a16="http://schemas.microsoft.com/office/drawing/2014/main" id="{1F446319-B5B6-4439-8BC9-BE3828E55F71}"/>
                </a:ext>
              </a:extLst>
            </p:cNvPr>
            <p:cNvSpPr/>
            <p:nvPr/>
          </p:nvSpPr>
          <p:spPr>
            <a:xfrm>
              <a:off x="178690" y="3745386"/>
              <a:ext cx="870751" cy="307777"/>
            </a:xfrm>
            <a:prstGeom prst="rect">
              <a:avLst/>
            </a:prstGeom>
            <a:solidFill>
              <a:schemeClr val="bg1"/>
            </a:solidFill>
          </p:spPr>
          <p:txBody>
            <a:bodyPr wrap="none">
              <a:spAutoFit/>
            </a:bodyPr>
            <a:lstStyle/>
            <a:p>
              <a:r>
                <a:rPr lang="en-US" sz="1400" dirty="0"/>
                <a:t>2/2/2014</a:t>
              </a:r>
            </a:p>
          </p:txBody>
        </p:sp>
      </p:grpSp>
      <p:grpSp>
        <p:nvGrpSpPr>
          <p:cNvPr id="19" name="Group 18">
            <a:extLst>
              <a:ext uri="{FF2B5EF4-FFF2-40B4-BE49-F238E27FC236}">
                <a16:creationId xmlns:a16="http://schemas.microsoft.com/office/drawing/2014/main" id="{6DE97412-96EC-49CC-855D-8EE632CFA911}"/>
              </a:ext>
            </a:extLst>
          </p:cNvPr>
          <p:cNvGrpSpPr/>
          <p:nvPr/>
        </p:nvGrpSpPr>
        <p:grpSpPr>
          <a:xfrm>
            <a:off x="2767013" y="3961163"/>
            <a:ext cx="2543175" cy="2475194"/>
            <a:chOff x="3342780" y="4075029"/>
            <a:chExt cx="2543175" cy="2475194"/>
          </a:xfrm>
        </p:grpSpPr>
        <p:pic>
          <p:nvPicPr>
            <p:cNvPr id="17" name="Picture 16">
              <a:extLst>
                <a:ext uri="{FF2B5EF4-FFF2-40B4-BE49-F238E27FC236}">
                  <a16:creationId xmlns:a16="http://schemas.microsoft.com/office/drawing/2014/main" id="{F52A8BD5-DFF4-41B0-A077-00AA5236C844}"/>
                </a:ext>
              </a:extLst>
            </p:cNvPr>
            <p:cNvPicPr>
              <a:picLocks noChangeAspect="1"/>
            </p:cNvPicPr>
            <p:nvPr/>
          </p:nvPicPr>
          <p:blipFill rotWithShape="1">
            <a:blip r:embed="rId7"/>
            <a:srcRect l="39453" t="57615" r="39688" b="6457"/>
            <a:stretch/>
          </p:blipFill>
          <p:spPr>
            <a:xfrm>
              <a:off x="3342780" y="4086223"/>
              <a:ext cx="2543175" cy="2464000"/>
            </a:xfrm>
            <a:prstGeom prst="rect">
              <a:avLst/>
            </a:prstGeom>
          </p:spPr>
        </p:pic>
        <p:sp>
          <p:nvSpPr>
            <p:cNvPr id="18" name="Rectangle 17">
              <a:extLst>
                <a:ext uri="{FF2B5EF4-FFF2-40B4-BE49-F238E27FC236}">
                  <a16:creationId xmlns:a16="http://schemas.microsoft.com/office/drawing/2014/main" id="{563CB8F3-5649-4EA7-9B8D-E9F7CBE28407}"/>
                </a:ext>
              </a:extLst>
            </p:cNvPr>
            <p:cNvSpPr/>
            <p:nvPr/>
          </p:nvSpPr>
          <p:spPr>
            <a:xfrm>
              <a:off x="3342780" y="4075029"/>
              <a:ext cx="962123" cy="307777"/>
            </a:xfrm>
            <a:prstGeom prst="rect">
              <a:avLst/>
            </a:prstGeom>
            <a:solidFill>
              <a:schemeClr val="bg1"/>
            </a:solidFill>
          </p:spPr>
          <p:txBody>
            <a:bodyPr wrap="none">
              <a:spAutoFit/>
            </a:bodyPr>
            <a:lstStyle/>
            <a:p>
              <a:r>
                <a:rPr lang="en-US" sz="1400" dirty="0"/>
                <a:t>5/25/2014</a:t>
              </a:r>
            </a:p>
          </p:txBody>
        </p:sp>
      </p:grpSp>
      <p:grpSp>
        <p:nvGrpSpPr>
          <p:cNvPr id="22" name="Group 21">
            <a:extLst>
              <a:ext uri="{FF2B5EF4-FFF2-40B4-BE49-F238E27FC236}">
                <a16:creationId xmlns:a16="http://schemas.microsoft.com/office/drawing/2014/main" id="{F22AD2AF-D3E7-4845-91E6-5A20D1A7D265}"/>
              </a:ext>
            </a:extLst>
          </p:cNvPr>
          <p:cNvGrpSpPr/>
          <p:nvPr/>
        </p:nvGrpSpPr>
        <p:grpSpPr>
          <a:xfrm>
            <a:off x="10741387" y="3834406"/>
            <a:ext cx="2543175" cy="2441397"/>
            <a:chOff x="10595361" y="3416260"/>
            <a:chExt cx="2543175" cy="2441397"/>
          </a:xfrm>
        </p:grpSpPr>
        <p:pic>
          <p:nvPicPr>
            <p:cNvPr id="20" name="Picture 19">
              <a:extLst>
                <a:ext uri="{FF2B5EF4-FFF2-40B4-BE49-F238E27FC236}">
                  <a16:creationId xmlns:a16="http://schemas.microsoft.com/office/drawing/2014/main" id="{C304CC4A-667E-4998-B843-429D4901320A}"/>
                </a:ext>
              </a:extLst>
            </p:cNvPr>
            <p:cNvPicPr>
              <a:picLocks noChangeAspect="1"/>
            </p:cNvPicPr>
            <p:nvPr/>
          </p:nvPicPr>
          <p:blipFill rotWithShape="1">
            <a:blip r:embed="rId8"/>
            <a:srcRect l="39219" t="58104" r="39921" b="6366"/>
            <a:stretch/>
          </p:blipFill>
          <p:spPr>
            <a:xfrm>
              <a:off x="10595361" y="3421022"/>
              <a:ext cx="2543175" cy="2436635"/>
            </a:xfrm>
            <a:prstGeom prst="rect">
              <a:avLst/>
            </a:prstGeom>
          </p:spPr>
        </p:pic>
        <p:sp>
          <p:nvSpPr>
            <p:cNvPr id="21" name="Rectangle 20">
              <a:extLst>
                <a:ext uri="{FF2B5EF4-FFF2-40B4-BE49-F238E27FC236}">
                  <a16:creationId xmlns:a16="http://schemas.microsoft.com/office/drawing/2014/main" id="{61647E02-DD84-4790-ADD5-707A7F7C5BBD}"/>
                </a:ext>
              </a:extLst>
            </p:cNvPr>
            <p:cNvSpPr/>
            <p:nvPr/>
          </p:nvSpPr>
          <p:spPr>
            <a:xfrm>
              <a:off x="10595361" y="3416260"/>
              <a:ext cx="962123" cy="307777"/>
            </a:xfrm>
            <a:prstGeom prst="rect">
              <a:avLst/>
            </a:prstGeom>
            <a:solidFill>
              <a:schemeClr val="bg1"/>
            </a:solidFill>
          </p:spPr>
          <p:txBody>
            <a:bodyPr wrap="none">
              <a:spAutoFit/>
            </a:bodyPr>
            <a:lstStyle/>
            <a:p>
              <a:r>
                <a:rPr lang="en-US" sz="1400" dirty="0"/>
                <a:t>6/18/2014</a:t>
              </a:r>
            </a:p>
          </p:txBody>
        </p:sp>
      </p:grpSp>
    </p:spTree>
    <p:extLst>
      <p:ext uri="{BB962C8B-B14F-4D97-AF65-F5344CB8AC3E}">
        <p14:creationId xmlns:p14="http://schemas.microsoft.com/office/powerpoint/2010/main" val="3810721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800219"/>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Unlike previous example, this area in Mato Grosso has a lot of false positives because of heterogeneous agricultural area. </a:t>
            </a:r>
          </a:p>
          <a:p>
            <a:pPr marL="285750" indent="-285750">
              <a:buFont typeface="Arial" panose="020B0604020202020204" pitchFamily="34" charset="0"/>
              <a:buChar char="•"/>
            </a:pPr>
            <a:r>
              <a:rPr lang="en-US" sz="1400" dirty="0"/>
              <a:t>Gray is natural vegetation, masked out.</a:t>
            </a:r>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val="4003942921"/>
                    </a:ext>
                  </a:extLst>
                </a:gridCol>
                <a:gridCol w="996013">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6/2/2014</a:t>
                      </a:r>
                    </a:p>
                  </a:txBody>
                  <a:tcPr/>
                </a:tc>
                <a:tc>
                  <a:txBody>
                    <a:bodyPr/>
                    <a:lstStyle/>
                    <a:p>
                      <a:r>
                        <a:rPr lang="en-US" sz="1600" dirty="0"/>
                        <a:t>0</a:t>
                      </a:r>
                    </a:p>
                  </a:txBody>
                  <a:tcPr/>
                </a:tc>
                <a:tc>
                  <a:txBody>
                    <a:bodyPr/>
                    <a:lstStyle/>
                    <a:p>
                      <a:r>
                        <a:rPr lang="en-US" sz="1600" dirty="0"/>
                        <a:t>1.14</a:t>
                      </a:r>
                    </a:p>
                  </a:txBody>
                  <a:tcPr/>
                </a:tc>
                <a:tc>
                  <a:txBody>
                    <a:bodyPr/>
                    <a:lstStyle/>
                    <a:p>
                      <a:r>
                        <a:rPr lang="en-US" sz="1600" dirty="0"/>
                        <a:t>1</a:t>
                      </a:r>
                    </a:p>
                  </a:txBody>
                  <a:tcPr/>
                </a:tc>
                <a:extLst>
                  <a:ext uri="{0D108BD9-81ED-4DB2-BD59-A6C34878D82A}">
                    <a16:rowId xmlns:a16="http://schemas.microsoft.com/office/drawing/2014/main" val="113431270"/>
                  </a:ext>
                </a:extLst>
              </a:tr>
              <a:tr h="370840">
                <a:tc>
                  <a:txBody>
                    <a:bodyPr/>
                    <a:lstStyle/>
                    <a:p>
                      <a:r>
                        <a:rPr lang="en-US" sz="1600" dirty="0"/>
                        <a:t>4/15/2014</a:t>
                      </a:r>
                    </a:p>
                  </a:txBody>
                  <a:tcPr/>
                </a:tc>
                <a:tc>
                  <a:txBody>
                    <a:bodyPr/>
                    <a:lstStyle/>
                    <a:p>
                      <a:r>
                        <a:rPr lang="en-US" sz="1600" dirty="0"/>
                        <a:t>0</a:t>
                      </a:r>
                    </a:p>
                  </a:txBody>
                  <a:tcPr/>
                </a:tc>
                <a:tc>
                  <a:txBody>
                    <a:bodyPr/>
                    <a:lstStyle/>
                    <a:p>
                      <a:r>
                        <a:rPr lang="en-US" sz="1600" dirty="0"/>
                        <a:t>5.05</a:t>
                      </a:r>
                    </a:p>
                  </a:txBody>
                  <a:tcPr/>
                </a:tc>
                <a:tc>
                  <a:txBody>
                    <a:bodyPr/>
                    <a:lstStyle/>
                    <a:p>
                      <a:r>
                        <a:rPr lang="en-US" sz="1600" dirty="0"/>
                        <a:t>1</a:t>
                      </a:r>
                    </a:p>
                  </a:txBody>
                  <a:tcPr/>
                </a:tc>
                <a:extLst>
                  <a:ext uri="{0D108BD9-81ED-4DB2-BD59-A6C34878D82A}">
                    <a16:rowId xmlns:a16="http://schemas.microsoft.com/office/drawing/2014/main" val="3183620855"/>
                  </a:ext>
                </a:extLst>
              </a:tr>
              <a:tr h="370840">
                <a:tc>
                  <a:txBody>
                    <a:bodyPr/>
                    <a:lstStyle/>
                    <a:p>
                      <a:r>
                        <a:rPr lang="en-US" sz="1600" dirty="0"/>
                        <a:t>3/14/2014</a:t>
                      </a:r>
                    </a:p>
                  </a:txBody>
                  <a:tcPr/>
                </a:tc>
                <a:tc>
                  <a:txBody>
                    <a:bodyPr/>
                    <a:lstStyle/>
                    <a:p>
                      <a:r>
                        <a:rPr lang="en-US" sz="1600" dirty="0"/>
                        <a:t>0</a:t>
                      </a:r>
                    </a:p>
                  </a:txBody>
                  <a:tcPr/>
                </a:tc>
                <a:tc>
                  <a:txBody>
                    <a:bodyPr/>
                    <a:lstStyle/>
                    <a:p>
                      <a:r>
                        <a:rPr lang="en-US" sz="1600" dirty="0"/>
                        <a:t>0.19</a:t>
                      </a:r>
                    </a:p>
                  </a:txBody>
                  <a:tcPr/>
                </a:tc>
                <a:tc>
                  <a:txBody>
                    <a:bodyPr/>
                    <a:lstStyle/>
                    <a:p>
                      <a:r>
                        <a:rPr lang="en-US" sz="1600" dirty="0"/>
                        <a:t>1</a:t>
                      </a:r>
                    </a:p>
                  </a:txBody>
                  <a:tcPr/>
                </a:tc>
                <a:extLst>
                  <a:ext uri="{0D108BD9-81ED-4DB2-BD59-A6C34878D82A}">
                    <a16:rowId xmlns:a16="http://schemas.microsoft.com/office/drawing/2014/main" val="2877288476"/>
                  </a:ext>
                </a:extLst>
              </a:tr>
              <a:tr h="370840">
                <a:tc>
                  <a:txBody>
                    <a:bodyPr/>
                    <a:lstStyle/>
                    <a:p>
                      <a:r>
                        <a:rPr lang="en-US" sz="1600" dirty="0"/>
                        <a:t>1/9/2014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936339779"/>
                  </a:ext>
                </a:extLst>
              </a:tr>
              <a:tr h="370840">
                <a:tc>
                  <a:txBody>
                    <a:bodyPr/>
                    <a:lstStyle/>
                    <a:p>
                      <a:r>
                        <a:rPr lang="en-US" sz="1600" dirty="0"/>
                        <a:t>10/24/2013</a:t>
                      </a:r>
                    </a:p>
                  </a:txBody>
                  <a:tcPr/>
                </a:tc>
                <a:tc>
                  <a:txBody>
                    <a:bodyPr/>
                    <a:lstStyle/>
                    <a:p>
                      <a:r>
                        <a:rPr lang="en-US" sz="1600" dirty="0"/>
                        <a:t>0</a:t>
                      </a:r>
                    </a:p>
                  </a:txBody>
                  <a:tcPr/>
                </a:tc>
                <a:tc>
                  <a:txBody>
                    <a:bodyPr/>
                    <a:lstStyle/>
                    <a:p>
                      <a:r>
                        <a:rPr lang="en-US" sz="1600" dirty="0"/>
                        <a:t>1.2</a:t>
                      </a:r>
                    </a:p>
                  </a:txBody>
                  <a:tcPr/>
                </a:tc>
                <a:tc>
                  <a:txBody>
                    <a:bodyPr/>
                    <a:lstStyle/>
                    <a:p>
                      <a:r>
                        <a:rPr lang="en-US" sz="1600" dirty="0"/>
                        <a:t>1</a:t>
                      </a:r>
                    </a:p>
                  </a:txBody>
                  <a:tcPr/>
                </a:tc>
                <a:extLst>
                  <a:ext uri="{0D108BD9-81ED-4DB2-BD59-A6C34878D82A}">
                    <a16:rowId xmlns:a16="http://schemas.microsoft.com/office/drawing/2014/main" val="1965602598"/>
                  </a:ext>
                </a:extLst>
              </a:tr>
              <a:tr h="370840">
                <a:tc>
                  <a:txBody>
                    <a:bodyPr/>
                    <a:lstStyle/>
                    <a:p>
                      <a:r>
                        <a:rPr lang="en-US" sz="1600" dirty="0"/>
                        <a:t>8/5/2013</a:t>
                      </a:r>
                    </a:p>
                  </a:txBody>
                  <a:tcPr/>
                </a:tc>
                <a:tc>
                  <a:txBody>
                    <a:bodyPr/>
                    <a:lstStyle/>
                    <a:p>
                      <a:r>
                        <a:rPr lang="en-US" sz="1600" dirty="0"/>
                        <a:t>0</a:t>
                      </a:r>
                    </a:p>
                  </a:txBody>
                  <a:tcPr/>
                </a:tc>
                <a:tc>
                  <a:txBody>
                    <a:bodyPr/>
                    <a:lstStyle/>
                    <a:p>
                      <a:r>
                        <a:rPr lang="en-US" sz="1600" dirty="0"/>
                        <a:t>1.1</a:t>
                      </a:r>
                    </a:p>
                  </a:txBody>
                  <a:tcPr/>
                </a:tc>
                <a:tc>
                  <a:txBody>
                    <a:bodyPr/>
                    <a:lstStyle/>
                    <a:p>
                      <a:r>
                        <a:rPr lang="en-US" sz="1600" dirty="0"/>
                        <a:t>1</a:t>
                      </a:r>
                    </a:p>
                  </a:txBody>
                  <a:tcPr/>
                </a:tc>
                <a:extLst>
                  <a:ext uri="{0D108BD9-81ED-4DB2-BD59-A6C34878D82A}">
                    <a16:rowId xmlns:a16="http://schemas.microsoft.com/office/drawing/2014/main" val="4031887397"/>
                  </a:ext>
                </a:extLst>
              </a:tr>
            </a:tbl>
          </a:graphicData>
        </a:graphic>
      </p:graphicFrame>
      <p:grpSp>
        <p:nvGrpSpPr>
          <p:cNvPr id="27" name="Group 26">
            <a:extLst>
              <a:ext uri="{FF2B5EF4-FFF2-40B4-BE49-F238E27FC236}">
                <a16:creationId xmlns:a16="http://schemas.microsoft.com/office/drawing/2014/main" id="{3AF8AE59-25C1-41FC-9715-108F4847ED2C}"/>
              </a:ext>
            </a:extLst>
          </p:cNvPr>
          <p:cNvGrpSpPr/>
          <p:nvPr/>
        </p:nvGrpSpPr>
        <p:grpSpPr>
          <a:xfrm>
            <a:off x="6096001" y="880824"/>
            <a:ext cx="2705101" cy="2324100"/>
            <a:chOff x="5212702" y="1957149"/>
            <a:chExt cx="2705101" cy="2324100"/>
          </a:xfrm>
        </p:grpSpPr>
        <p:pic>
          <p:nvPicPr>
            <p:cNvPr id="26" name="Picture 25">
              <a:extLst>
                <a:ext uri="{FF2B5EF4-FFF2-40B4-BE49-F238E27FC236}">
                  <a16:creationId xmlns:a16="http://schemas.microsoft.com/office/drawing/2014/main" id="{724B4994-84DA-4FCB-8147-FFDFF87DC7A1}"/>
                </a:ext>
              </a:extLst>
            </p:cNvPr>
            <p:cNvPicPr>
              <a:picLocks noChangeAspect="1"/>
            </p:cNvPicPr>
            <p:nvPr/>
          </p:nvPicPr>
          <p:blipFill rotWithShape="1">
            <a:blip r:embed="rId2"/>
            <a:srcRect l="39453" t="55834" r="38360" b="10278"/>
            <a:stretch/>
          </p:blipFill>
          <p:spPr>
            <a:xfrm>
              <a:off x="5212702" y="1957149"/>
              <a:ext cx="2705101" cy="2324100"/>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212702" y="1957149"/>
              <a:ext cx="870751" cy="307777"/>
            </a:xfrm>
            <a:prstGeom prst="rect">
              <a:avLst/>
            </a:prstGeom>
            <a:solidFill>
              <a:schemeClr val="bg1"/>
            </a:solidFill>
          </p:spPr>
          <p:txBody>
            <a:bodyPr wrap="none">
              <a:spAutoFit/>
            </a:bodyPr>
            <a:lstStyle/>
            <a:p>
              <a:r>
                <a:rPr lang="en-US" sz="1400" dirty="0"/>
                <a:t>6/2/2014</a:t>
              </a:r>
            </a:p>
          </p:txBody>
        </p:sp>
      </p:grpSp>
      <p:pic>
        <p:nvPicPr>
          <p:cNvPr id="28" name="Picture 27">
            <a:extLst>
              <a:ext uri="{FF2B5EF4-FFF2-40B4-BE49-F238E27FC236}">
                <a16:creationId xmlns:a16="http://schemas.microsoft.com/office/drawing/2014/main" id="{92C175C6-1CE2-4648-9FFE-37FCD8C4E9FA}"/>
              </a:ext>
            </a:extLst>
          </p:cNvPr>
          <p:cNvPicPr>
            <a:picLocks noChangeAspect="1"/>
          </p:cNvPicPr>
          <p:nvPr/>
        </p:nvPicPr>
        <p:blipFill rotWithShape="1">
          <a:blip r:embed="rId3"/>
          <a:srcRect l="40078" t="55972" r="39141" b="10139"/>
          <a:stretch/>
        </p:blipFill>
        <p:spPr>
          <a:xfrm>
            <a:off x="8893467" y="880824"/>
            <a:ext cx="2533651" cy="2324101"/>
          </a:xfrm>
          <a:prstGeom prst="rect">
            <a:avLst/>
          </a:prstGeom>
        </p:spPr>
      </p:pic>
      <p:sp>
        <p:nvSpPr>
          <p:cNvPr id="29" name="Rectangle 28">
            <a:extLst>
              <a:ext uri="{FF2B5EF4-FFF2-40B4-BE49-F238E27FC236}">
                <a16:creationId xmlns:a16="http://schemas.microsoft.com/office/drawing/2014/main" id="{89C241AB-4FAB-415A-88DD-FAB9D1778D72}"/>
              </a:ext>
            </a:extLst>
          </p:cNvPr>
          <p:cNvSpPr/>
          <p:nvPr/>
        </p:nvSpPr>
        <p:spPr>
          <a:xfrm>
            <a:off x="8893467" y="880824"/>
            <a:ext cx="870751" cy="307777"/>
          </a:xfrm>
          <a:prstGeom prst="rect">
            <a:avLst/>
          </a:prstGeom>
          <a:solidFill>
            <a:schemeClr val="bg1"/>
          </a:solidFill>
        </p:spPr>
        <p:txBody>
          <a:bodyPr wrap="none">
            <a:spAutoFit/>
          </a:bodyPr>
          <a:lstStyle/>
          <a:p>
            <a:r>
              <a:rPr lang="en-US" sz="1400" dirty="0"/>
              <a:t>4/5/2014</a:t>
            </a:r>
          </a:p>
        </p:txBody>
      </p:sp>
      <p:pic>
        <p:nvPicPr>
          <p:cNvPr id="31" name="Picture 30">
            <a:extLst>
              <a:ext uri="{FF2B5EF4-FFF2-40B4-BE49-F238E27FC236}">
                <a16:creationId xmlns:a16="http://schemas.microsoft.com/office/drawing/2014/main" id="{3EA50F7D-29A6-4C81-951B-B131CE5D45E8}"/>
              </a:ext>
            </a:extLst>
          </p:cNvPr>
          <p:cNvPicPr>
            <a:picLocks noChangeAspect="1"/>
          </p:cNvPicPr>
          <p:nvPr/>
        </p:nvPicPr>
        <p:blipFill rotWithShape="1">
          <a:blip r:embed="rId4"/>
          <a:srcRect l="39922" t="55695" r="38437" b="9028"/>
          <a:stretch/>
        </p:blipFill>
        <p:spPr>
          <a:xfrm>
            <a:off x="6096001" y="3285529"/>
            <a:ext cx="2638426" cy="2419351"/>
          </a:xfrm>
          <a:prstGeom prst="rect">
            <a:avLst/>
          </a:prstGeom>
        </p:spPr>
      </p:pic>
      <p:sp>
        <p:nvSpPr>
          <p:cNvPr id="32" name="Rectangle 31">
            <a:extLst>
              <a:ext uri="{FF2B5EF4-FFF2-40B4-BE49-F238E27FC236}">
                <a16:creationId xmlns:a16="http://schemas.microsoft.com/office/drawing/2014/main" id="{0F233A61-C34C-4EDC-A36A-2D0E2951D326}"/>
              </a:ext>
            </a:extLst>
          </p:cNvPr>
          <p:cNvSpPr/>
          <p:nvPr/>
        </p:nvSpPr>
        <p:spPr>
          <a:xfrm>
            <a:off x="6096000" y="3275111"/>
            <a:ext cx="962123" cy="307777"/>
          </a:xfrm>
          <a:prstGeom prst="rect">
            <a:avLst/>
          </a:prstGeom>
          <a:solidFill>
            <a:schemeClr val="bg1"/>
          </a:solidFill>
        </p:spPr>
        <p:txBody>
          <a:bodyPr wrap="none">
            <a:spAutoFit/>
          </a:bodyPr>
          <a:lstStyle/>
          <a:p>
            <a:r>
              <a:rPr lang="en-US" sz="1400" dirty="0"/>
              <a:t>3/14/2014</a:t>
            </a:r>
          </a:p>
        </p:txBody>
      </p:sp>
      <p:pic>
        <p:nvPicPr>
          <p:cNvPr id="33" name="Picture 32">
            <a:extLst>
              <a:ext uri="{FF2B5EF4-FFF2-40B4-BE49-F238E27FC236}">
                <a16:creationId xmlns:a16="http://schemas.microsoft.com/office/drawing/2014/main" id="{77DAAF27-450E-451A-9A75-7C40025F39E2}"/>
              </a:ext>
            </a:extLst>
          </p:cNvPr>
          <p:cNvPicPr>
            <a:picLocks noChangeAspect="1"/>
          </p:cNvPicPr>
          <p:nvPr/>
        </p:nvPicPr>
        <p:blipFill rotWithShape="1">
          <a:blip r:embed="rId5"/>
          <a:srcRect l="40547" t="55556" r="39375" b="10555"/>
          <a:stretch/>
        </p:blipFill>
        <p:spPr>
          <a:xfrm>
            <a:off x="8951828" y="3243485"/>
            <a:ext cx="2447926" cy="2324100"/>
          </a:xfrm>
          <a:prstGeom prst="rect">
            <a:avLst/>
          </a:prstGeom>
        </p:spPr>
      </p:pic>
      <p:sp>
        <p:nvSpPr>
          <p:cNvPr id="34" name="Rectangle 33">
            <a:extLst>
              <a:ext uri="{FF2B5EF4-FFF2-40B4-BE49-F238E27FC236}">
                <a16:creationId xmlns:a16="http://schemas.microsoft.com/office/drawing/2014/main" id="{8F72128C-9387-4CB6-A1D1-63CC9C91089F}"/>
              </a:ext>
            </a:extLst>
          </p:cNvPr>
          <p:cNvSpPr/>
          <p:nvPr/>
        </p:nvSpPr>
        <p:spPr>
          <a:xfrm>
            <a:off x="8951828" y="3247429"/>
            <a:ext cx="870751" cy="307777"/>
          </a:xfrm>
          <a:prstGeom prst="rect">
            <a:avLst/>
          </a:prstGeom>
          <a:solidFill>
            <a:schemeClr val="bg1"/>
          </a:solidFill>
        </p:spPr>
        <p:txBody>
          <a:bodyPr wrap="none">
            <a:spAutoFit/>
          </a:bodyPr>
          <a:lstStyle/>
          <a:p>
            <a:r>
              <a:rPr lang="en-US" sz="1400" dirty="0"/>
              <a:t>1/9/2014</a:t>
            </a:r>
          </a:p>
        </p:txBody>
      </p:sp>
      <p:pic>
        <p:nvPicPr>
          <p:cNvPr id="35" name="Picture 34">
            <a:extLst>
              <a:ext uri="{FF2B5EF4-FFF2-40B4-BE49-F238E27FC236}">
                <a16:creationId xmlns:a16="http://schemas.microsoft.com/office/drawing/2014/main" id="{D9853655-B9AF-4B6E-8176-C86E5E59250A}"/>
              </a:ext>
            </a:extLst>
          </p:cNvPr>
          <p:cNvPicPr>
            <a:picLocks noChangeAspect="1"/>
          </p:cNvPicPr>
          <p:nvPr/>
        </p:nvPicPr>
        <p:blipFill rotWithShape="1">
          <a:blip r:embed="rId6"/>
          <a:srcRect l="39922" t="55278" r="38984" b="11584"/>
          <a:stretch/>
        </p:blipFill>
        <p:spPr>
          <a:xfrm>
            <a:off x="442623" y="4310840"/>
            <a:ext cx="2571751" cy="2272570"/>
          </a:xfrm>
          <a:prstGeom prst="rect">
            <a:avLst/>
          </a:prstGeom>
        </p:spPr>
      </p:pic>
      <p:sp>
        <p:nvSpPr>
          <p:cNvPr id="36" name="Rectangle 35">
            <a:extLst>
              <a:ext uri="{FF2B5EF4-FFF2-40B4-BE49-F238E27FC236}">
                <a16:creationId xmlns:a16="http://schemas.microsoft.com/office/drawing/2014/main" id="{DEC56C7A-7556-44BC-8B42-37DF5A9556FD}"/>
              </a:ext>
            </a:extLst>
          </p:cNvPr>
          <p:cNvSpPr/>
          <p:nvPr/>
        </p:nvSpPr>
        <p:spPr>
          <a:xfrm>
            <a:off x="442623" y="4253758"/>
            <a:ext cx="1053494" cy="307777"/>
          </a:xfrm>
          <a:prstGeom prst="rect">
            <a:avLst/>
          </a:prstGeom>
          <a:solidFill>
            <a:schemeClr val="bg1"/>
          </a:solidFill>
        </p:spPr>
        <p:txBody>
          <a:bodyPr wrap="none">
            <a:spAutoFit/>
          </a:bodyPr>
          <a:lstStyle/>
          <a:p>
            <a:r>
              <a:rPr lang="en-US" sz="1400" dirty="0"/>
              <a:t>10/24/2013</a:t>
            </a:r>
          </a:p>
        </p:txBody>
      </p:sp>
      <p:pic>
        <p:nvPicPr>
          <p:cNvPr id="37" name="Picture 36">
            <a:extLst>
              <a:ext uri="{FF2B5EF4-FFF2-40B4-BE49-F238E27FC236}">
                <a16:creationId xmlns:a16="http://schemas.microsoft.com/office/drawing/2014/main" id="{B9E646E0-837A-40DA-910E-BFF66EEF2ABB}"/>
              </a:ext>
            </a:extLst>
          </p:cNvPr>
          <p:cNvPicPr>
            <a:picLocks noChangeAspect="1"/>
          </p:cNvPicPr>
          <p:nvPr/>
        </p:nvPicPr>
        <p:blipFill rotWithShape="1">
          <a:blip r:embed="rId7"/>
          <a:srcRect l="40625" t="55417" r="39302" b="10695"/>
          <a:stretch/>
        </p:blipFill>
        <p:spPr>
          <a:xfrm>
            <a:off x="3106739" y="4226671"/>
            <a:ext cx="2447275" cy="2324100"/>
          </a:xfrm>
          <a:prstGeom prst="rect">
            <a:avLst/>
          </a:prstGeom>
        </p:spPr>
      </p:pic>
      <p:sp>
        <p:nvSpPr>
          <p:cNvPr id="38" name="Rectangle 37">
            <a:extLst>
              <a:ext uri="{FF2B5EF4-FFF2-40B4-BE49-F238E27FC236}">
                <a16:creationId xmlns:a16="http://schemas.microsoft.com/office/drawing/2014/main" id="{EC142AEA-22B6-4989-8544-ABD4197945F4}"/>
              </a:ext>
            </a:extLst>
          </p:cNvPr>
          <p:cNvSpPr/>
          <p:nvPr/>
        </p:nvSpPr>
        <p:spPr>
          <a:xfrm>
            <a:off x="3101488" y="4221171"/>
            <a:ext cx="870751" cy="307777"/>
          </a:xfrm>
          <a:prstGeom prst="rect">
            <a:avLst/>
          </a:prstGeom>
          <a:solidFill>
            <a:schemeClr val="bg1"/>
          </a:solidFill>
        </p:spPr>
        <p:txBody>
          <a:bodyPr wrap="none">
            <a:spAutoFit/>
          </a:bodyPr>
          <a:lstStyle/>
          <a:p>
            <a:r>
              <a:rPr lang="en-US" sz="1400" dirty="0"/>
              <a:t>8/5/2013</a:t>
            </a:r>
          </a:p>
        </p:txBody>
      </p:sp>
    </p:spTree>
    <p:extLst>
      <p:ext uri="{BB962C8B-B14F-4D97-AF65-F5344CB8AC3E}">
        <p14:creationId xmlns:p14="http://schemas.microsoft.com/office/powerpoint/2010/main" val="2618045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C823AD8-0E86-48DA-B41F-A93FF5137393}"/>
              </a:ext>
            </a:extLst>
          </p:cNvPr>
          <p:cNvSpPr/>
          <p:nvPr/>
        </p:nvSpPr>
        <p:spPr>
          <a:xfrm>
            <a:off x="932155" y="1633893"/>
            <a:ext cx="9641149" cy="2031325"/>
          </a:xfrm>
          <a:prstGeom prst="rect">
            <a:avLst/>
          </a:prstGeom>
        </p:spPr>
        <p:txBody>
          <a:bodyPr wrap="square">
            <a:spAutoFit/>
          </a:bodyPr>
          <a:lstStyle/>
          <a:p>
            <a:pPr marL="285750" indent="-285750">
              <a:buFontTx/>
              <a:buChar char="-"/>
            </a:pPr>
            <a:r>
              <a:rPr lang="en-US" dirty="0"/>
              <a:t>If overlay areas that are consistently classified as center pivot over the course of the year to gain ‘confidence’ in the result, it won’t work because the unique color of center pivots is only obvious for short spans of time</a:t>
            </a:r>
          </a:p>
          <a:p>
            <a:pPr marL="285750" indent="-285750">
              <a:buFontTx/>
              <a:buChar char="-"/>
            </a:pPr>
            <a:r>
              <a:rPr lang="en-US" dirty="0"/>
              <a:t>Scaling up from 25km2 circles to all of Brazil will be time consuming (e.g. need to figure out how to avoid false detections at edges of the image segments)</a:t>
            </a:r>
          </a:p>
          <a:p>
            <a:pPr marL="285750" indent="-285750">
              <a:buFontTx/>
              <a:buChar char="-"/>
            </a:pPr>
            <a:r>
              <a:rPr lang="en-US" dirty="0"/>
              <a:t>Kernel sizes are uncertain; could base kernel size off of 2014’s local center pivot radii but that would make it harder to scale up</a:t>
            </a:r>
          </a:p>
        </p:txBody>
      </p:sp>
      <p:sp>
        <p:nvSpPr>
          <p:cNvPr id="3" name="Rectangle 2">
            <a:extLst>
              <a:ext uri="{FF2B5EF4-FFF2-40B4-BE49-F238E27FC236}">
                <a16:creationId xmlns:a16="http://schemas.microsoft.com/office/drawing/2014/main" id="{07A47776-FD1B-45FD-B8E5-BE7B82431944}"/>
              </a:ext>
            </a:extLst>
          </p:cNvPr>
          <p:cNvSpPr/>
          <p:nvPr/>
        </p:nvSpPr>
        <p:spPr>
          <a:xfrm>
            <a:off x="136125" y="309369"/>
            <a:ext cx="6096000" cy="369332"/>
          </a:xfrm>
          <a:prstGeom prst="rect">
            <a:avLst/>
          </a:prstGeom>
        </p:spPr>
        <p:txBody>
          <a:bodyPr>
            <a:spAutoFit/>
          </a:bodyPr>
          <a:lstStyle/>
          <a:p>
            <a:r>
              <a:rPr lang="en-US" dirty="0"/>
              <a:t>Center pivot detection: other challenges</a:t>
            </a:r>
          </a:p>
        </p:txBody>
      </p:sp>
    </p:spTree>
    <p:extLst>
      <p:ext uri="{BB962C8B-B14F-4D97-AF65-F5344CB8AC3E}">
        <p14:creationId xmlns:p14="http://schemas.microsoft.com/office/powerpoint/2010/main" val="2339822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575F44B-5CA7-47D0-964F-D3818293A854}"/>
              </a:ext>
            </a:extLst>
          </p:cNvPr>
          <p:cNvSpPr/>
          <p:nvPr/>
        </p:nvSpPr>
        <p:spPr>
          <a:xfrm>
            <a:off x="4621974" y="2520780"/>
            <a:ext cx="2948051" cy="523220"/>
          </a:xfrm>
          <a:prstGeom prst="rect">
            <a:avLst/>
          </a:prstGeom>
        </p:spPr>
        <p:txBody>
          <a:bodyPr wrap="none">
            <a:spAutoFit/>
          </a:bodyPr>
          <a:lstStyle/>
          <a:p>
            <a:r>
              <a:rPr lang="en-US" sz="2800" dirty="0"/>
              <a:t>Planet Labs images</a:t>
            </a:r>
          </a:p>
        </p:txBody>
      </p:sp>
    </p:spTree>
    <p:extLst>
      <p:ext uri="{BB962C8B-B14F-4D97-AF65-F5344CB8AC3E}">
        <p14:creationId xmlns:p14="http://schemas.microsoft.com/office/powerpoint/2010/main" val="253251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C7D8DAE-46E0-423B-A4C1-54DC12891A80}"/>
              </a:ext>
            </a:extLst>
          </p:cNvPr>
          <p:cNvSpPr/>
          <p:nvPr/>
        </p:nvSpPr>
        <p:spPr>
          <a:xfrm>
            <a:off x="745523" y="1319243"/>
            <a:ext cx="11022227" cy="2862322"/>
          </a:xfrm>
          <a:prstGeom prst="rect">
            <a:avLst/>
          </a:prstGeom>
        </p:spPr>
        <p:txBody>
          <a:bodyPr wrap="square">
            <a:spAutoFit/>
          </a:bodyPr>
          <a:lstStyle/>
          <a:p>
            <a:r>
              <a:rPr lang="en-US" b="1" dirty="0"/>
              <a:t>Purpose of Planet images:</a:t>
            </a:r>
          </a:p>
          <a:p>
            <a:pPr marL="285750" indent="-285750">
              <a:buFontTx/>
              <a:buChar char="-"/>
            </a:pPr>
            <a:r>
              <a:rPr lang="en-US" dirty="0"/>
              <a:t>Validate timing information</a:t>
            </a:r>
          </a:p>
          <a:p>
            <a:pPr marL="742950" lvl="1" indent="-285750">
              <a:buFontTx/>
              <a:buChar char="-"/>
            </a:pPr>
            <a:r>
              <a:rPr lang="en-US" dirty="0"/>
              <a:t>high temporal resolution, more common in recent years</a:t>
            </a:r>
          </a:p>
          <a:p>
            <a:pPr marL="285750" indent="-285750">
              <a:buFontTx/>
              <a:buChar char="-"/>
            </a:pPr>
            <a:r>
              <a:rPr lang="en-US" dirty="0"/>
              <a:t>Validate SC vs DC soy (for places known to be soy)</a:t>
            </a:r>
          </a:p>
          <a:p>
            <a:pPr marL="742950" lvl="1" indent="-285750">
              <a:buFontTx/>
              <a:buChar char="-"/>
            </a:pPr>
            <a:r>
              <a:rPr lang="en-US" dirty="0"/>
              <a:t>Especially in </a:t>
            </a:r>
            <a:r>
              <a:rPr lang="en-US" dirty="0" err="1"/>
              <a:t>Matopiba</a:t>
            </a:r>
            <a:r>
              <a:rPr lang="en-US" dirty="0"/>
              <a:t> and central Brazil, which don’t have much ground data</a:t>
            </a:r>
          </a:p>
          <a:p>
            <a:pPr marL="285750" indent="-285750">
              <a:buFontTx/>
              <a:buChar char="-"/>
            </a:pPr>
            <a:r>
              <a:rPr lang="en-US" dirty="0">
                <a:solidFill>
                  <a:srgbClr val="FF0000"/>
                </a:solidFill>
              </a:rPr>
              <a:t>Validate soy vs </a:t>
            </a:r>
            <a:r>
              <a:rPr lang="en-US" dirty="0" err="1">
                <a:solidFill>
                  <a:srgbClr val="FF0000"/>
                </a:solidFill>
              </a:rPr>
              <a:t>nonsoy</a:t>
            </a:r>
            <a:r>
              <a:rPr lang="en-US" dirty="0">
                <a:solidFill>
                  <a:srgbClr val="FF0000"/>
                </a:solidFill>
              </a:rPr>
              <a:t> </a:t>
            </a:r>
            <a:r>
              <a:rPr lang="en-US" dirty="0" err="1">
                <a:solidFill>
                  <a:srgbClr val="FF0000"/>
                </a:solidFill>
              </a:rPr>
              <a:t>agri</a:t>
            </a:r>
            <a:r>
              <a:rPr lang="en-US" dirty="0">
                <a:solidFill>
                  <a:srgbClr val="FF0000"/>
                </a:solidFill>
              </a:rPr>
              <a:t> (?)</a:t>
            </a:r>
          </a:p>
          <a:p>
            <a:pPr marL="742950" lvl="1" indent="-285750">
              <a:buFontTx/>
              <a:buChar char="-"/>
            </a:pPr>
            <a:r>
              <a:rPr lang="en-US" dirty="0"/>
              <a:t>If need to create training data for this from Planet, need calibrated images from a consistent set of satellites, need to calibrate with Sentinel 2</a:t>
            </a:r>
          </a:p>
          <a:p>
            <a:pPr marL="742950" lvl="1" indent="-285750">
              <a:buFontTx/>
              <a:buChar char="-"/>
            </a:pPr>
            <a:r>
              <a:rPr lang="en-US" dirty="0"/>
              <a:t>Planet images (from </a:t>
            </a:r>
            <a:r>
              <a:rPr lang="en-US" dirty="0" err="1"/>
              <a:t>RapidEye</a:t>
            </a:r>
            <a:r>
              <a:rPr lang="en-US" dirty="0"/>
              <a:t> and </a:t>
            </a:r>
            <a:r>
              <a:rPr lang="en-US" dirty="0" err="1"/>
              <a:t>PlanetScope</a:t>
            </a:r>
            <a:r>
              <a:rPr lang="en-US" dirty="0"/>
              <a:t>) are geolocated and corrected for terrain distortion but still top of atmosphere!</a:t>
            </a:r>
          </a:p>
        </p:txBody>
      </p:sp>
    </p:spTree>
    <p:extLst>
      <p:ext uri="{BB962C8B-B14F-4D97-AF65-F5344CB8AC3E}">
        <p14:creationId xmlns:p14="http://schemas.microsoft.com/office/powerpoint/2010/main" val="2094057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937" y="93370"/>
            <a:ext cx="11922125" cy="2031325"/>
          </a:xfrm>
          <a:prstGeom prst="rect">
            <a:avLst/>
          </a:prstGeom>
          <a:noFill/>
        </p:spPr>
        <p:txBody>
          <a:bodyPr wrap="square" rtlCol="0">
            <a:spAutoFit/>
          </a:bodyPr>
          <a:lstStyle/>
          <a:p>
            <a:r>
              <a:rPr lang="en-US" dirty="0"/>
              <a:t>Can we assume land cover classification can tell where soy vs not soy is?</a:t>
            </a:r>
          </a:p>
          <a:p>
            <a:pPr marL="742950" lvl="1" indent="-285750">
              <a:buFontTx/>
              <a:buChar char="-"/>
            </a:pPr>
            <a:r>
              <a:rPr lang="en-US" dirty="0"/>
              <a:t>If so, can just use Jake’s land cover map to pick out soy areas in Planet Labs</a:t>
            </a:r>
          </a:p>
          <a:p>
            <a:pPr marL="742950" lvl="1" indent="-285750">
              <a:buFontTx/>
              <a:buChar char="-"/>
            </a:pPr>
            <a:r>
              <a:rPr lang="en-US" dirty="0"/>
              <a:t>If not, need to reclassify soy as a first step, or use only the CAR polys we know are soy</a:t>
            </a:r>
          </a:p>
          <a:p>
            <a:pPr marL="285750" indent="-285750">
              <a:buFontTx/>
              <a:buChar char="-"/>
            </a:pPr>
            <a:endParaRPr lang="en-US" dirty="0"/>
          </a:p>
          <a:p>
            <a:pPr marL="285750" indent="-285750">
              <a:buFontTx/>
              <a:buChar char="-"/>
            </a:pPr>
            <a:r>
              <a:rPr lang="en-US" dirty="0"/>
              <a:t>When SC and DC soy are combined into a single category, accuracy goes up significantly, e.g. from 70-85% to 95%. This indicates the majority of the error is due to SC vs DC soy, not soy vs </a:t>
            </a:r>
            <a:r>
              <a:rPr lang="en-US" dirty="0" err="1"/>
              <a:t>nonsoy</a:t>
            </a:r>
            <a:r>
              <a:rPr lang="en-US" dirty="0"/>
              <a:t>. </a:t>
            </a:r>
          </a:p>
          <a:p>
            <a:pPr marL="285750" indent="-285750">
              <a:buFontTx/>
              <a:buChar char="-"/>
            </a:pPr>
            <a:r>
              <a:rPr lang="en-US" dirty="0"/>
              <a:t>However, false positives for soy are very high and there are very few training points to improve it</a:t>
            </a:r>
          </a:p>
        </p:txBody>
      </p:sp>
      <p:graphicFrame>
        <p:nvGraphicFramePr>
          <p:cNvPr id="3" name="Table 2">
            <a:extLst>
              <a:ext uri="{FF2B5EF4-FFF2-40B4-BE49-F238E27FC236}">
                <a16:creationId xmlns:a16="http://schemas.microsoft.com/office/drawing/2014/main" id="{53CDFCFD-E6F4-46C8-A1AF-E14903375B8B}"/>
              </a:ext>
            </a:extLst>
          </p:cNvPr>
          <p:cNvGraphicFramePr>
            <a:graphicFrameLocks noGrp="1"/>
          </p:cNvGraphicFramePr>
          <p:nvPr>
            <p:extLst>
              <p:ext uri="{D42A27DB-BD31-4B8C-83A1-F6EECF244321}">
                <p14:modId xmlns:p14="http://schemas.microsoft.com/office/powerpoint/2010/main" val="62475483"/>
              </p:ext>
            </p:extLst>
          </p:nvPr>
        </p:nvGraphicFramePr>
        <p:xfrm>
          <a:off x="1789362" y="2316480"/>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13084130"/>
                    </a:ext>
                  </a:extLst>
                </a:gridCol>
                <a:gridCol w="2032000">
                  <a:extLst>
                    <a:ext uri="{9D8B030D-6E8A-4147-A177-3AD203B41FA5}">
                      <a16:colId xmlns:a16="http://schemas.microsoft.com/office/drawing/2014/main" val="248258982"/>
                    </a:ext>
                  </a:extLst>
                </a:gridCol>
                <a:gridCol w="2032000">
                  <a:extLst>
                    <a:ext uri="{9D8B030D-6E8A-4147-A177-3AD203B41FA5}">
                      <a16:colId xmlns:a16="http://schemas.microsoft.com/office/drawing/2014/main" val="1156250938"/>
                    </a:ext>
                  </a:extLst>
                </a:gridCol>
                <a:gridCol w="2032000">
                  <a:extLst>
                    <a:ext uri="{9D8B030D-6E8A-4147-A177-3AD203B41FA5}">
                      <a16:colId xmlns:a16="http://schemas.microsoft.com/office/drawing/2014/main" val="1957127266"/>
                    </a:ext>
                  </a:extLst>
                </a:gridCol>
              </a:tblGrid>
              <a:tr h="370840">
                <a:tc>
                  <a:txBody>
                    <a:bodyPr/>
                    <a:lstStyle/>
                    <a:p>
                      <a:r>
                        <a:rPr lang="en-US" dirty="0"/>
                        <a:t>Year</a:t>
                      </a:r>
                    </a:p>
                  </a:txBody>
                  <a:tcPr/>
                </a:tc>
                <a:tc>
                  <a:txBody>
                    <a:bodyPr/>
                    <a:lstStyle/>
                    <a:p>
                      <a:r>
                        <a:rPr lang="en-US" dirty="0"/>
                        <a:t>Accuracy</a:t>
                      </a:r>
                    </a:p>
                  </a:txBody>
                  <a:tcPr/>
                </a:tc>
                <a:tc>
                  <a:txBody>
                    <a:bodyPr/>
                    <a:lstStyle/>
                    <a:p>
                      <a:r>
                        <a:rPr lang="en-US" dirty="0"/>
                        <a:t>True positive</a:t>
                      </a:r>
                    </a:p>
                  </a:txBody>
                  <a:tcPr/>
                </a:tc>
                <a:tc>
                  <a:txBody>
                    <a:bodyPr/>
                    <a:lstStyle/>
                    <a:p>
                      <a:r>
                        <a:rPr lang="en-US" dirty="0"/>
                        <a:t>False positive</a:t>
                      </a:r>
                    </a:p>
                  </a:txBody>
                  <a:tcPr/>
                </a:tc>
                <a:extLst>
                  <a:ext uri="{0D108BD9-81ED-4DB2-BD59-A6C34878D82A}">
                    <a16:rowId xmlns:a16="http://schemas.microsoft.com/office/drawing/2014/main" val="4016829759"/>
                  </a:ext>
                </a:extLst>
              </a:tr>
              <a:tr h="370840">
                <a:tc>
                  <a:txBody>
                    <a:bodyPr/>
                    <a:lstStyle/>
                    <a:p>
                      <a:r>
                        <a:rPr lang="en-US" dirty="0"/>
                        <a:t>2014</a:t>
                      </a:r>
                    </a:p>
                  </a:txBody>
                  <a:tcPr/>
                </a:tc>
                <a:tc>
                  <a:txBody>
                    <a:bodyPr/>
                    <a:lstStyle/>
                    <a:p>
                      <a:r>
                        <a:rPr lang="en-US" dirty="0"/>
                        <a:t>95</a:t>
                      </a:r>
                    </a:p>
                  </a:txBody>
                  <a:tcPr/>
                </a:tc>
                <a:tc>
                  <a:txBody>
                    <a:bodyPr/>
                    <a:lstStyle/>
                    <a:p>
                      <a:r>
                        <a:rPr lang="en-US" dirty="0"/>
                        <a:t>453/(453+17)</a:t>
                      </a:r>
                    </a:p>
                  </a:txBody>
                  <a:tcPr/>
                </a:tc>
                <a:tc>
                  <a:txBody>
                    <a:bodyPr/>
                    <a:lstStyle/>
                    <a:p>
                      <a:r>
                        <a:rPr lang="en-US" dirty="0"/>
                        <a:t>7/(11 + 7)</a:t>
                      </a:r>
                    </a:p>
                  </a:txBody>
                  <a:tcPr/>
                </a:tc>
                <a:extLst>
                  <a:ext uri="{0D108BD9-81ED-4DB2-BD59-A6C34878D82A}">
                    <a16:rowId xmlns:a16="http://schemas.microsoft.com/office/drawing/2014/main" val="2835012966"/>
                  </a:ext>
                </a:extLst>
              </a:tr>
              <a:tr h="370840">
                <a:tc>
                  <a:txBody>
                    <a:bodyPr/>
                    <a:lstStyle/>
                    <a:p>
                      <a:r>
                        <a:rPr lang="en-US" dirty="0"/>
                        <a:t>2003</a:t>
                      </a:r>
                    </a:p>
                  </a:txBody>
                  <a:tcPr/>
                </a:tc>
                <a:tc>
                  <a:txBody>
                    <a:bodyPr/>
                    <a:lstStyle/>
                    <a:p>
                      <a:r>
                        <a:rPr lang="en-US" dirty="0"/>
                        <a:t>92</a:t>
                      </a:r>
                    </a:p>
                  </a:txBody>
                  <a:tcPr/>
                </a:tc>
                <a:tc>
                  <a:txBody>
                    <a:bodyPr/>
                    <a:lstStyle/>
                    <a:p>
                      <a:r>
                        <a:rPr lang="en-US" dirty="0"/>
                        <a:t>348/(348+13)</a:t>
                      </a:r>
                    </a:p>
                  </a:txBody>
                  <a:tcPr/>
                </a:tc>
                <a:tc>
                  <a:txBody>
                    <a:bodyPr/>
                    <a:lstStyle/>
                    <a:p>
                      <a:r>
                        <a:rPr lang="en-US" dirty="0"/>
                        <a:t>16/(14+16)</a:t>
                      </a:r>
                    </a:p>
                  </a:txBody>
                  <a:tcPr/>
                </a:tc>
                <a:extLst>
                  <a:ext uri="{0D108BD9-81ED-4DB2-BD59-A6C34878D82A}">
                    <a16:rowId xmlns:a16="http://schemas.microsoft.com/office/drawing/2014/main" val="2045637587"/>
                  </a:ext>
                </a:extLst>
              </a:tr>
              <a:tr h="370840">
                <a:tc>
                  <a:txBody>
                    <a:bodyPr/>
                    <a:lstStyle/>
                    <a:p>
                      <a:r>
                        <a:rPr lang="en-US" dirty="0"/>
                        <a:t>2004</a:t>
                      </a:r>
                    </a:p>
                  </a:txBody>
                  <a:tcPr/>
                </a:tc>
                <a:tc>
                  <a:txBody>
                    <a:bodyPr/>
                    <a:lstStyle/>
                    <a:p>
                      <a:r>
                        <a:rPr lang="en-US" dirty="0"/>
                        <a:t>90</a:t>
                      </a:r>
                    </a:p>
                  </a:txBody>
                  <a:tcPr/>
                </a:tc>
                <a:tc>
                  <a:txBody>
                    <a:bodyPr/>
                    <a:lstStyle/>
                    <a:p>
                      <a:r>
                        <a:rPr lang="en-US" dirty="0"/>
                        <a:t>324/(324+23)</a:t>
                      </a:r>
                    </a:p>
                  </a:txBody>
                  <a:tcPr/>
                </a:tc>
                <a:tc>
                  <a:txBody>
                    <a:bodyPr/>
                    <a:lstStyle/>
                    <a:p>
                      <a:r>
                        <a:rPr lang="en-US" dirty="0"/>
                        <a:t>10/11</a:t>
                      </a:r>
                    </a:p>
                  </a:txBody>
                  <a:tcPr/>
                </a:tc>
                <a:extLst>
                  <a:ext uri="{0D108BD9-81ED-4DB2-BD59-A6C34878D82A}">
                    <a16:rowId xmlns:a16="http://schemas.microsoft.com/office/drawing/2014/main" val="3457652444"/>
                  </a:ext>
                </a:extLst>
              </a:tr>
              <a:tr h="370840">
                <a:tc>
                  <a:txBody>
                    <a:bodyPr/>
                    <a:lstStyle/>
                    <a:p>
                      <a:r>
                        <a:rPr lang="en-US" dirty="0"/>
                        <a:t>2007</a:t>
                      </a:r>
                    </a:p>
                  </a:txBody>
                  <a:tcPr/>
                </a:tc>
                <a:tc>
                  <a:txBody>
                    <a:bodyPr/>
                    <a:lstStyle/>
                    <a:p>
                      <a:r>
                        <a:rPr lang="en-US" dirty="0"/>
                        <a:t>96</a:t>
                      </a:r>
                    </a:p>
                  </a:txBody>
                  <a:tcPr/>
                </a:tc>
                <a:tc>
                  <a:txBody>
                    <a:bodyPr/>
                    <a:lstStyle/>
                    <a:p>
                      <a:r>
                        <a:rPr lang="en-US" dirty="0"/>
                        <a:t>397/(397 + 2)</a:t>
                      </a:r>
                    </a:p>
                  </a:txBody>
                  <a:tcPr/>
                </a:tc>
                <a:tc>
                  <a:txBody>
                    <a:bodyPr/>
                    <a:lstStyle/>
                    <a:p>
                      <a:r>
                        <a:rPr lang="en-US" dirty="0"/>
                        <a:t>14/(14+7)</a:t>
                      </a:r>
                    </a:p>
                  </a:txBody>
                  <a:tcPr/>
                </a:tc>
                <a:extLst>
                  <a:ext uri="{0D108BD9-81ED-4DB2-BD59-A6C34878D82A}">
                    <a16:rowId xmlns:a16="http://schemas.microsoft.com/office/drawing/2014/main" val="3523642248"/>
                  </a:ext>
                </a:extLst>
              </a:tr>
              <a:tr h="370840">
                <a:tc>
                  <a:txBody>
                    <a:bodyPr/>
                    <a:lstStyle/>
                    <a:p>
                      <a:r>
                        <a:rPr lang="en-US" dirty="0"/>
                        <a:t>2017</a:t>
                      </a:r>
                    </a:p>
                  </a:txBody>
                  <a:tcPr/>
                </a:tc>
                <a:tc>
                  <a:txBody>
                    <a:bodyPr/>
                    <a:lstStyle/>
                    <a:p>
                      <a:r>
                        <a:rPr lang="en-US" dirty="0"/>
                        <a:t>96</a:t>
                      </a:r>
                    </a:p>
                  </a:txBody>
                  <a:tcPr/>
                </a:tc>
                <a:tc>
                  <a:txBody>
                    <a:bodyPr/>
                    <a:lstStyle/>
                    <a:p>
                      <a:r>
                        <a:rPr lang="en-US" dirty="0"/>
                        <a:t>412/(412 + 8)</a:t>
                      </a:r>
                    </a:p>
                  </a:txBody>
                  <a:tcPr/>
                </a:tc>
                <a:tc>
                  <a:txBody>
                    <a:bodyPr/>
                    <a:lstStyle/>
                    <a:p>
                      <a:r>
                        <a:rPr lang="en-US" dirty="0"/>
                        <a:t>9/(9+8)</a:t>
                      </a:r>
                    </a:p>
                  </a:txBody>
                  <a:tcPr/>
                </a:tc>
                <a:extLst>
                  <a:ext uri="{0D108BD9-81ED-4DB2-BD59-A6C34878D82A}">
                    <a16:rowId xmlns:a16="http://schemas.microsoft.com/office/drawing/2014/main" val="600991188"/>
                  </a:ext>
                </a:extLst>
              </a:tr>
            </a:tbl>
          </a:graphicData>
        </a:graphic>
      </p:graphicFrame>
      <p:sp>
        <p:nvSpPr>
          <p:cNvPr id="4" name="Rectangle 3">
            <a:extLst>
              <a:ext uri="{FF2B5EF4-FFF2-40B4-BE49-F238E27FC236}">
                <a16:creationId xmlns:a16="http://schemas.microsoft.com/office/drawing/2014/main" id="{31205777-63F3-4058-8581-0C15662D70F7}"/>
              </a:ext>
            </a:extLst>
          </p:cNvPr>
          <p:cNvSpPr/>
          <p:nvPr/>
        </p:nvSpPr>
        <p:spPr>
          <a:xfrm>
            <a:off x="842209" y="4884820"/>
            <a:ext cx="10022305" cy="1754326"/>
          </a:xfrm>
          <a:prstGeom prst="rect">
            <a:avLst/>
          </a:prstGeom>
        </p:spPr>
        <p:txBody>
          <a:bodyPr wrap="square">
            <a:spAutoFit/>
          </a:bodyPr>
          <a:lstStyle/>
          <a:p>
            <a:r>
              <a:rPr lang="en-US" dirty="0"/>
              <a:t>For now, downloaded Planet images over CAR polygons from </a:t>
            </a:r>
            <a:r>
              <a:rPr lang="en-US" dirty="0" err="1"/>
              <a:t>Matopiba</a:t>
            </a:r>
            <a:r>
              <a:rPr lang="en-US" dirty="0"/>
              <a:t> survey that are known to be soy</a:t>
            </a:r>
          </a:p>
          <a:p>
            <a:endParaRPr lang="en-US" dirty="0"/>
          </a:p>
          <a:p>
            <a:pPr marL="285750" indent="-285750">
              <a:buFontTx/>
              <a:buChar char="-"/>
            </a:pPr>
            <a:r>
              <a:rPr lang="en-US" dirty="0"/>
              <a:t>Validates </a:t>
            </a:r>
            <a:r>
              <a:rPr lang="en-US" dirty="0" err="1"/>
              <a:t>Matopiba</a:t>
            </a:r>
            <a:r>
              <a:rPr lang="en-US" dirty="0"/>
              <a:t> survey’s reported crop timing (some have suspiciously consistent planting dates across years)</a:t>
            </a:r>
          </a:p>
          <a:p>
            <a:pPr marL="285750" indent="-285750">
              <a:buFontTx/>
              <a:buChar char="-"/>
            </a:pPr>
            <a:r>
              <a:rPr lang="en-US" dirty="0"/>
              <a:t>Provides extra SC/DC training points in </a:t>
            </a:r>
            <a:r>
              <a:rPr lang="en-US" dirty="0" err="1"/>
              <a:t>Matopiba</a:t>
            </a:r>
            <a:endParaRPr lang="en-US" dirty="0"/>
          </a:p>
          <a:p>
            <a:pPr marL="285750" indent="-285750">
              <a:buFontTx/>
              <a:buChar char="-"/>
            </a:pPr>
            <a:r>
              <a:rPr lang="en-US" dirty="0"/>
              <a:t>Set up workflow for creating validation data</a:t>
            </a:r>
          </a:p>
        </p:txBody>
      </p:sp>
    </p:spTree>
    <p:extLst>
      <p:ext uri="{BB962C8B-B14F-4D97-AF65-F5344CB8AC3E}">
        <p14:creationId xmlns:p14="http://schemas.microsoft.com/office/powerpoint/2010/main" val="12319571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855</Words>
  <Application>Microsoft Office PowerPoint</Application>
  <PresentationFormat>Widescreen</PresentationFormat>
  <Paragraphs>150</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Center pivot + planet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Center pivot + planet imagery</dc:title>
  <dc:creator>MsMonkey</dc:creator>
  <cp:lastModifiedBy>MsMonkey</cp:lastModifiedBy>
  <cp:revision>16</cp:revision>
  <dcterms:created xsi:type="dcterms:W3CDTF">2019-01-31T23:11:27Z</dcterms:created>
  <dcterms:modified xsi:type="dcterms:W3CDTF">2019-02-01T00:11:23Z</dcterms:modified>
</cp:coreProperties>
</file>